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34"/>
  </p:notesMasterIdLst>
  <p:sldIdLst>
    <p:sldId id="256" r:id="rId2"/>
    <p:sldId id="273" r:id="rId3"/>
    <p:sldId id="257" r:id="rId4"/>
    <p:sldId id="274" r:id="rId5"/>
    <p:sldId id="417" r:id="rId6"/>
    <p:sldId id="416" r:id="rId7"/>
    <p:sldId id="415" r:id="rId8"/>
    <p:sldId id="414" r:id="rId9"/>
    <p:sldId id="413" r:id="rId10"/>
    <p:sldId id="412" r:id="rId11"/>
    <p:sldId id="411" r:id="rId12"/>
    <p:sldId id="410" r:id="rId13"/>
    <p:sldId id="409" r:id="rId14"/>
    <p:sldId id="408" r:id="rId15"/>
    <p:sldId id="407" r:id="rId16"/>
    <p:sldId id="406" r:id="rId17"/>
    <p:sldId id="405" r:id="rId18"/>
    <p:sldId id="404" r:id="rId19"/>
    <p:sldId id="403" r:id="rId20"/>
    <p:sldId id="428" r:id="rId21"/>
    <p:sldId id="427" r:id="rId22"/>
    <p:sldId id="426" r:id="rId23"/>
    <p:sldId id="425" r:id="rId24"/>
    <p:sldId id="424" r:id="rId25"/>
    <p:sldId id="423" r:id="rId26"/>
    <p:sldId id="422" r:id="rId27"/>
    <p:sldId id="421" r:id="rId28"/>
    <p:sldId id="445" r:id="rId29"/>
    <p:sldId id="446" r:id="rId30"/>
    <p:sldId id="450" r:id="rId31"/>
    <p:sldId id="451" r:id="rId32"/>
    <p:sldId id="45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690" y="-108"/>
      </p:cViewPr>
      <p:guideLst>
        <p:guide orient="horz" pos="2185"/>
        <p:guide pos="382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3561600" y="2948400"/>
            <a:ext cx="4032000" cy="770400"/>
          </a:xfrm>
        </p:spPr>
        <p:txBody>
          <a:bodyPr anchor="t" anchorCtr="0">
            <a:normAutofit/>
          </a:bodyPr>
          <a:lstStyle>
            <a:lvl1pPr algn="l">
              <a:defRPr sz="4400" b="0">
                <a:solidFill>
                  <a:schemeClr val="accent1"/>
                </a:solidFill>
                <a:effectLst/>
              </a:defRPr>
            </a:lvl1pPr>
          </a:lstStyle>
          <a:p>
            <a:r>
              <a:rPr lang="zh-CN" altLang="en-US" dirty="0" smtClean="0"/>
              <a:t>编辑标题</a:t>
            </a:r>
            <a:endParaRPr lang="en-US" dirty="0"/>
          </a:p>
        </p:txBody>
      </p:sp>
      <p:cxnSp>
        <p:nvCxnSpPr>
          <p:cNvPr id="7" name="直接连接符 6"/>
          <p:cNvCxnSpPr/>
          <p:nvPr/>
        </p:nvCxnSpPr>
        <p:spPr>
          <a:xfrm>
            <a:off x="2359379" y="3981980"/>
            <a:ext cx="74732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KSO_CT2"/>
          <p:cNvSpPr>
            <a:spLocks noGrp="1"/>
          </p:cNvSpPr>
          <p:nvPr>
            <p:ph type="subTitle" idx="1" hasCustomPrompt="1"/>
          </p:nvPr>
        </p:nvSpPr>
        <p:spPr>
          <a:xfrm>
            <a:off x="3489600" y="4244400"/>
            <a:ext cx="5217600" cy="414000"/>
          </a:xfrm>
          <a:noFill/>
        </p:spPr>
        <p:txBody>
          <a:bodyPr>
            <a:normAutofit/>
          </a:bodyPr>
          <a:lstStyle>
            <a:lvl1pPr marL="0" indent="0" algn="ctr">
              <a:buNone/>
              <a:defRPr sz="180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0" name="椭圆 9"/>
          <p:cNvSpPr/>
          <p:nvPr/>
        </p:nvSpPr>
        <p:spPr>
          <a:xfrm>
            <a:off x="2634190"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1" name="椭圆 10"/>
          <p:cNvSpPr/>
          <p:nvPr/>
        </p:nvSpPr>
        <p:spPr>
          <a:xfrm>
            <a:off x="446018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2" name="椭圆 11"/>
          <p:cNvSpPr/>
          <p:nvPr/>
        </p:nvSpPr>
        <p:spPr>
          <a:xfrm>
            <a:off x="628617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3" name="椭圆 12"/>
          <p:cNvSpPr/>
          <p:nvPr/>
        </p:nvSpPr>
        <p:spPr>
          <a:xfrm>
            <a:off x="8112162"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800">
                <a:solidFill>
                  <a:schemeClr val="accent3">
                    <a:lumMod val="50000"/>
                  </a:schemeClr>
                </a:solidFill>
              </a:defRPr>
            </a:lvl4pPr>
            <a:lvl5pPr>
              <a:defRPr sz="1800">
                <a:solidFill>
                  <a:schemeClr val="accent3">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3"/>
            <a:ext cx="2743200" cy="365125"/>
          </a:xfrm>
          <a:prstGeom prst="rect">
            <a:avLst/>
          </a:prstGeom>
        </p:spPr>
        <p:txBody>
          <a:bodyPr/>
          <a:lstStyle/>
          <a:p>
            <a:fld id="{6EF2F5ED-D19D-4097-92A9-D6092B3D6E68}" type="datetimeFigureOut">
              <a:rPr lang="zh-CN" altLang="en-US" smtClean="0"/>
              <a:pPr/>
              <a:t>2017/10/31</a:t>
            </a:fld>
            <a:endParaRPr lang="zh-CN" altLang="en-US"/>
          </a:p>
        </p:txBody>
      </p:sp>
      <p:sp>
        <p:nvSpPr>
          <p:cNvPr id="5" name="页脚占位符 4"/>
          <p:cNvSpPr>
            <a:spLocks noGrp="1"/>
          </p:cNvSpPr>
          <p:nvPr>
            <p:ph type="ftr" sz="quarter" idx="11"/>
          </p:nvPr>
        </p:nvSpPr>
        <p:spPr>
          <a:xfrm>
            <a:off x="4038600" y="6356353"/>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3"/>
            <a:ext cx="2743200" cy="365125"/>
          </a:xfrm>
          <a:prstGeom prst="rect">
            <a:avLst/>
          </a:prstGeom>
        </p:spPr>
        <p:txBody>
          <a:bodyPr/>
          <a:lstStyle/>
          <a:p>
            <a:fld id="{A7AAEAA2-D029-4D23-B6D5-DE004B8B3ED2}"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84704"/>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95DC5A0-E3E9-41AA-9745-714184D6109E}" type="datetimeFigureOut">
              <a:rPr lang="zh-CN" altLang="en-US" smtClean="0"/>
              <a:pPr/>
              <a:t>2017/10/31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68E043-D6F4-4CE9-9014-B18400D564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95DC5A0-E3E9-41AA-9745-714184D6109E}" type="datetimeFigureOut">
              <a:rPr lang="zh-CN" altLang="en-US" smtClean="0"/>
              <a:pPr/>
              <a:t>2017/10/31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68E043-D6F4-4CE9-9014-B18400D564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pPr/>
              <a:t>10/31/2017</a:t>
            </a:fld>
            <a:endParaRPr 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51" r:id="rId12"/>
    <p:sldLayoutId id="2147483654" r:id="rId13"/>
    <p:sldLayoutId id="2147483658" r:id="rId14"/>
    <p:sldLayoutId id="2147483659" r:id="rId15"/>
    <p:sldLayoutId id="2147483660"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2"/>
            </p:custDataLst>
          </p:nvPr>
        </p:nvSpPr>
        <p:spPr>
          <a:xfrm>
            <a:off x="1337945" y="1651094"/>
            <a:ext cx="8839200" cy="1309894"/>
          </a:xfrm>
          <a:prstGeom prst="rect">
            <a:avLst/>
          </a:prstGeom>
        </p:spPr>
        <p:txBody>
          <a:bodyPr vert="horz" lIns="91440" tIns="45720" rIns="91440" bIns="45720" rtlCol="0" anchor="b">
            <a:normAutofit/>
            <a:scene3d>
              <a:camera prst="orthographicFront"/>
              <a:lightRig rig="threePt" dir="t"/>
            </a:scene3d>
          </a:bodyPr>
          <a:lstStyle>
            <a:lvl1pPr algn="ctr" defTabSz="914400" rtl="0" eaLnBrk="1" latinLnBrk="0" hangingPunct="1">
              <a:lnSpc>
                <a:spcPct val="90000"/>
              </a:lnSpc>
              <a:spcBef>
                <a:spcPct val="0"/>
              </a:spcBef>
              <a:buNone/>
              <a:defRPr sz="4200" b="0" kern="1200">
                <a:solidFill>
                  <a:srgbClr val="509E4F">
                    <a:lumMod val="75000"/>
                  </a:srgbClr>
                </a:solidFill>
                <a:latin typeface="黑体" panose="02010600030101010101" pitchFamily="49" charset="-122"/>
                <a:ea typeface="黑体" panose="02010600030101010101" pitchFamily="49" charset="-122"/>
                <a:cs typeface="+mn-ea"/>
              </a:defRPr>
            </a:lvl1pPr>
          </a:lstStyle>
          <a:p>
            <a:r>
              <a:rPr lang="zh-CN" altLang="en-US" sz="4400" dirty="0" smtClean="0">
                <a:latin typeface="Arial" panose="020B0604020202020204" pitchFamily="34" charset="0"/>
              </a:rPr>
              <a:t>专题十二　内能　内能的利用</a:t>
            </a:r>
            <a:endParaRPr lang="zh-CN" altLang="en-US" sz="4400" b="0" dirty="0">
              <a:latin typeface="Arial" panose="020B0604020202020204" pitchFamily="34" charset="0"/>
              <a:ea typeface="黑体" panose="02010600030101010101" pitchFamily="49"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a:spLocks noChangeArrowheads="1"/>
          </p:cNvSpPr>
          <p:nvPr/>
        </p:nvSpPr>
        <p:spPr bwMode="auto">
          <a:xfrm>
            <a:off x="1693895" y="742011"/>
            <a:ext cx="6354625" cy="523220"/>
          </a:xfrm>
          <a:prstGeom prst="rect">
            <a:avLst/>
          </a:prstGeom>
          <a:noFill/>
          <a:ln w="9525">
            <a:noFill/>
            <a:miter lim="800000"/>
          </a:ln>
          <a:effectLst>
            <a:outerShdw dist="23000" dir="5400000" algn="ctr" rotWithShape="0">
              <a:srgbClr val="000000">
                <a:alpha val="25000"/>
              </a:srgbClr>
            </a:outerShdw>
          </a:effectLst>
        </p:spPr>
        <p:txBody>
          <a:bodyPr wrap="none">
            <a:spAutoFit/>
          </a:bodyPr>
          <a:lstStyle/>
          <a:p>
            <a:pPr eaLnBrk="0" hangingPunct="0"/>
            <a:r>
              <a:rPr lang="en-US" altLang="zh-CN" sz="2800" b="1" dirty="0" smtClean="0">
                <a:solidFill>
                  <a:schemeClr val="tx2"/>
                </a:solidFill>
              </a:rPr>
              <a:t>2.</a:t>
            </a:r>
            <a:r>
              <a:rPr lang="zh-CN" altLang="en-US" sz="2800" b="1" dirty="0" smtClean="0">
                <a:solidFill>
                  <a:schemeClr val="tx2"/>
                </a:solidFill>
              </a:rPr>
              <a:t>改变物</a:t>
            </a:r>
            <a:r>
              <a:rPr lang="zh-CN" altLang="en-US" sz="2800" b="1" dirty="0">
                <a:solidFill>
                  <a:schemeClr val="tx2"/>
                </a:solidFill>
              </a:rPr>
              <a:t>体内</a:t>
            </a:r>
            <a:r>
              <a:rPr lang="zh-CN" altLang="en-US" sz="2800" b="1" dirty="0" smtClean="0">
                <a:solidFill>
                  <a:schemeClr val="tx2"/>
                </a:solidFill>
              </a:rPr>
              <a:t>能的方法：热传递和做功</a:t>
            </a:r>
            <a:r>
              <a:rPr lang="en-US" altLang="zh-CN" sz="2800" b="1" dirty="0" smtClean="0">
                <a:solidFill>
                  <a:schemeClr val="tx2"/>
                </a:solidFill>
              </a:rPr>
              <a:t>.</a:t>
            </a:r>
          </a:p>
        </p:txBody>
      </p:sp>
      <p:sp>
        <p:nvSpPr>
          <p:cNvPr id="3" name="Rectangle 2"/>
          <p:cNvSpPr>
            <a:spLocks noChangeArrowheads="1"/>
          </p:cNvSpPr>
          <p:nvPr/>
        </p:nvSpPr>
        <p:spPr bwMode="auto">
          <a:xfrm>
            <a:off x="916505" y="3674804"/>
            <a:ext cx="5184775" cy="519112"/>
          </a:xfrm>
          <a:prstGeom prst="rect">
            <a:avLst/>
          </a:prstGeom>
          <a:noFill/>
          <a:ln w="9525">
            <a:noFill/>
            <a:miter lim="800000"/>
          </a:ln>
          <a:effectLst/>
        </p:spPr>
        <p:txBody>
          <a:bodyPr>
            <a:spAutoFit/>
          </a:bodyPr>
          <a:lstStyle/>
          <a:p>
            <a:pPr eaLnBrk="0" hangingPunct="0"/>
            <a:r>
              <a:rPr lang="zh-CN" altLang="en-US" sz="2800" b="1" dirty="0"/>
              <a:t>　　（</a:t>
            </a:r>
            <a:r>
              <a:rPr lang="en-US" sz="2800" b="1" dirty="0">
                <a:latin typeface="Times New Roman" panose="02020603050405020304" pitchFamily="18" charset="0"/>
              </a:rPr>
              <a:t>1</a:t>
            </a:r>
            <a:r>
              <a:rPr lang="zh-CN" altLang="en-US" sz="2800" b="1" dirty="0"/>
              <a:t>）</a:t>
            </a:r>
            <a:r>
              <a:rPr lang="zh-CN" altLang="en-US" sz="2800" b="1" dirty="0">
                <a:solidFill>
                  <a:srgbClr val="D60093"/>
                </a:solidFill>
              </a:rPr>
              <a:t>热传递</a:t>
            </a:r>
            <a:r>
              <a:rPr lang="zh-CN" altLang="en-US" sz="2800" b="1" dirty="0"/>
              <a:t>可以改变内能</a:t>
            </a:r>
          </a:p>
        </p:txBody>
      </p:sp>
      <p:sp>
        <p:nvSpPr>
          <p:cNvPr id="4" name="Rectangle 3"/>
          <p:cNvSpPr>
            <a:spLocks noChangeArrowheads="1"/>
          </p:cNvSpPr>
          <p:nvPr/>
        </p:nvSpPr>
        <p:spPr bwMode="auto">
          <a:xfrm>
            <a:off x="1241457" y="4157759"/>
            <a:ext cx="8235950" cy="2677656"/>
          </a:xfrm>
          <a:prstGeom prst="rect">
            <a:avLst/>
          </a:prstGeom>
          <a:noFill/>
          <a:ln w="9525">
            <a:noFill/>
            <a:miter lim="800000"/>
          </a:ln>
          <a:effectLst/>
        </p:spPr>
        <p:txBody>
          <a:bodyPr>
            <a:spAutoFit/>
          </a:bodyPr>
          <a:lstStyle/>
          <a:p>
            <a:pPr eaLnBrk="0" hangingPunct="0">
              <a:lnSpc>
                <a:spcPct val="120000"/>
              </a:lnSpc>
            </a:pPr>
            <a:r>
              <a:rPr lang="zh-CN" altLang="en-US" sz="2800" b="1" dirty="0"/>
              <a:t>     发生热传</a:t>
            </a:r>
            <a:r>
              <a:rPr lang="zh-CN" altLang="en-US" sz="2800" b="1" dirty="0" smtClean="0"/>
              <a:t>递时</a:t>
            </a:r>
            <a:r>
              <a:rPr lang="zh-CN" altLang="en-US" sz="2800" b="1" dirty="0"/>
              <a:t>，高温物体内能减少，低温物体内能增</a:t>
            </a:r>
            <a:r>
              <a:rPr lang="zh-CN" altLang="en-US" sz="2800" b="1" dirty="0" smtClean="0"/>
              <a:t>加</a:t>
            </a:r>
            <a:r>
              <a:rPr lang="en-US" altLang="zh-CN" sz="2800" b="1" dirty="0" smtClean="0"/>
              <a:t>.</a:t>
            </a:r>
          </a:p>
          <a:p>
            <a:pPr eaLnBrk="0" hangingPunct="0">
              <a:lnSpc>
                <a:spcPct val="120000"/>
              </a:lnSpc>
            </a:pPr>
            <a:r>
              <a:rPr lang="zh-CN" altLang="en-US" sz="2800" b="1" dirty="0" smtClean="0"/>
              <a:t>    ①热传递的条件：物体之间存在温度差</a:t>
            </a:r>
            <a:r>
              <a:rPr lang="en-US" altLang="zh-CN" sz="2800" b="1" dirty="0" smtClean="0"/>
              <a:t>.</a:t>
            </a:r>
          </a:p>
          <a:p>
            <a:pPr eaLnBrk="0" hangingPunct="0">
              <a:lnSpc>
                <a:spcPct val="120000"/>
              </a:lnSpc>
            </a:pPr>
            <a:r>
              <a:rPr lang="en-US" altLang="zh-CN" sz="2800" b="1" dirty="0" smtClean="0"/>
              <a:t>    ②</a:t>
            </a:r>
            <a:r>
              <a:rPr lang="zh-CN" altLang="en-US" sz="2800" b="1" dirty="0" smtClean="0"/>
              <a:t>在热传递过程中，高温物体温度降低，内能减小，低温物体温度升高，内能增大</a:t>
            </a:r>
            <a:r>
              <a:rPr lang="en-US" altLang="zh-CN" sz="2800" b="1" dirty="0" smtClean="0"/>
              <a:t>.</a:t>
            </a:r>
            <a:endParaRPr lang="zh-CN" altLang="en-US" sz="2800" b="1" dirty="0"/>
          </a:p>
        </p:txBody>
      </p:sp>
      <p:grpSp>
        <p:nvGrpSpPr>
          <p:cNvPr id="5" name="Group 5"/>
          <p:cNvGrpSpPr>
            <a:grpSpLocks noChangeAspect="1"/>
          </p:cNvGrpSpPr>
          <p:nvPr/>
        </p:nvGrpSpPr>
        <p:grpSpPr bwMode="auto">
          <a:xfrm>
            <a:off x="1796824" y="1583418"/>
            <a:ext cx="7561262" cy="1906588"/>
            <a:chOff x="0" y="0"/>
            <a:chExt cx="5358" cy="1459"/>
          </a:xfrm>
        </p:grpSpPr>
        <p:pic>
          <p:nvPicPr>
            <p:cNvPr id="6" name="Picture 6" descr="20100921104408657"/>
            <p:cNvPicPr>
              <a:picLocks noChangeAspect="1" noChangeArrowheads="1"/>
            </p:cNvPicPr>
            <p:nvPr/>
          </p:nvPicPr>
          <p:blipFill>
            <a:blip r:embed="rId2"/>
            <a:srcRect/>
            <a:stretch>
              <a:fillRect/>
            </a:stretch>
          </p:blipFill>
          <p:spPr bwMode="auto">
            <a:xfrm>
              <a:off x="0" y="0"/>
              <a:ext cx="1608" cy="1431"/>
            </a:xfrm>
            <a:prstGeom prst="rect">
              <a:avLst/>
            </a:prstGeom>
            <a:noFill/>
            <a:ln w="25400" cap="flat" cmpd="sng">
              <a:solidFill>
                <a:schemeClr val="tx2"/>
              </a:solidFill>
              <a:miter lim="800000"/>
              <a:headEnd/>
              <a:tailEnd/>
            </a:ln>
            <a:effectLst>
              <a:outerShdw dist="107763" dir="2700000" algn="ctr" rotWithShape="0">
                <a:srgbClr val="808080">
                  <a:alpha val="50000"/>
                </a:srgbClr>
              </a:outerShdw>
            </a:effectLst>
          </p:spPr>
        </p:pic>
        <p:pic>
          <p:nvPicPr>
            <p:cNvPr id="7" name="Picture 7" descr="暖4"/>
            <p:cNvPicPr>
              <a:picLocks noChangeAspect="1" noChangeArrowheads="1"/>
            </p:cNvPicPr>
            <p:nvPr/>
          </p:nvPicPr>
          <p:blipFill>
            <a:blip r:embed="rId3"/>
            <a:srcRect/>
            <a:stretch>
              <a:fillRect/>
            </a:stretch>
          </p:blipFill>
          <p:spPr bwMode="auto">
            <a:xfrm>
              <a:off x="1673" y="0"/>
              <a:ext cx="2132" cy="1419"/>
            </a:xfrm>
            <a:prstGeom prst="rect">
              <a:avLst/>
            </a:prstGeom>
            <a:noFill/>
            <a:ln w="19050" cap="flat" cmpd="sng">
              <a:solidFill>
                <a:srgbClr val="0066CC"/>
              </a:solidFill>
              <a:miter lim="800000"/>
              <a:headEnd/>
              <a:tailEnd/>
            </a:ln>
            <a:effectLst>
              <a:outerShdw dist="107763" dir="2700000" algn="ctr" rotWithShape="0">
                <a:srgbClr val="808080"/>
              </a:outerShdw>
            </a:effectLst>
          </p:spPr>
        </p:pic>
        <p:pic>
          <p:nvPicPr>
            <p:cNvPr id="8" name="Picture 8" descr="u=2592732112,1200189698&amp;fm=23&amp;gp=0"/>
            <p:cNvPicPr>
              <a:picLocks noChangeAspect="1" noChangeArrowheads="1"/>
            </p:cNvPicPr>
            <p:nvPr/>
          </p:nvPicPr>
          <p:blipFill>
            <a:blip r:embed="rId4"/>
            <a:srcRect/>
            <a:stretch>
              <a:fillRect/>
            </a:stretch>
          </p:blipFill>
          <p:spPr bwMode="auto">
            <a:xfrm>
              <a:off x="3657" y="0"/>
              <a:ext cx="1701" cy="1459"/>
            </a:xfrm>
            <a:prstGeom prst="rect">
              <a:avLst/>
            </a:prstGeom>
            <a:noFill/>
            <a:ln w="25400" cap="flat" cmpd="sng">
              <a:solidFill>
                <a:schemeClr val="tx2"/>
              </a:solidFill>
              <a:miter lim="800000"/>
              <a:headEnd/>
              <a:tailEnd/>
            </a:ln>
            <a:effectLst>
              <a:outerShdw dist="107763" dir="2700000" algn="ctr" rotWithShape="0">
                <a:srgbClr val="808080">
                  <a:alpha val="5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zmqh"/>
          <p:cNvPicPr>
            <a:picLocks noChangeAspect="1" noChangeArrowheads="1"/>
          </p:cNvPicPr>
          <p:nvPr/>
        </p:nvPicPr>
        <p:blipFill>
          <a:blip r:embed="rId3" cstate="print">
            <a:clrChange>
              <a:clrFrom>
                <a:srgbClr val="FFFFFF"/>
              </a:clrFrom>
              <a:clrTo>
                <a:srgbClr val="FFFFFF">
                  <a:alpha val="0"/>
                </a:srgbClr>
              </a:clrTo>
            </a:clrChange>
            <a:lum bright="-30000" contrast="42000"/>
          </a:blip>
          <a:srcRect/>
          <a:stretch>
            <a:fillRect/>
          </a:stretch>
        </p:blipFill>
        <p:spPr bwMode="auto">
          <a:xfrm>
            <a:off x="2140144" y="549599"/>
            <a:ext cx="2743200" cy="2924175"/>
          </a:xfrm>
          <a:prstGeom prst="rect">
            <a:avLst/>
          </a:prstGeom>
          <a:noFill/>
          <a:ln w="9525" cap="flat" cmpd="sng">
            <a:solidFill>
              <a:schemeClr val="tx1"/>
            </a:solidFill>
            <a:miter lim="800000"/>
            <a:headEnd/>
            <a:tailEnd/>
          </a:ln>
          <a:effectLst/>
        </p:spPr>
      </p:pic>
      <p:pic>
        <p:nvPicPr>
          <p:cNvPr id="3" name="Picture 9" descr="内能的改变-1"/>
          <p:cNvPicPr>
            <a:picLocks noChangeAspect="1" noChangeArrowheads="1"/>
          </p:cNvPicPr>
          <p:nvPr/>
        </p:nvPicPr>
        <p:blipFill>
          <a:blip r:embed="rId4" cstate="print">
            <a:clrChange>
              <a:clrFrom>
                <a:srgbClr val="FFFFFF"/>
              </a:clrFrom>
              <a:clrTo>
                <a:srgbClr val="FFFFFF">
                  <a:alpha val="0"/>
                </a:srgbClr>
              </a:clrTo>
            </a:clrChange>
            <a:lum contrast="30000"/>
          </a:blip>
          <a:srcRect/>
          <a:stretch>
            <a:fillRect/>
          </a:stretch>
        </p:blipFill>
        <p:spPr bwMode="auto">
          <a:xfrm>
            <a:off x="5234473" y="551187"/>
            <a:ext cx="2711450" cy="2951162"/>
          </a:xfrm>
          <a:prstGeom prst="rect">
            <a:avLst/>
          </a:prstGeom>
          <a:noFill/>
          <a:ln w="9525" cap="flat" cmpd="sng">
            <a:solidFill>
              <a:schemeClr val="tx1"/>
            </a:solidFill>
            <a:miter lim="800000"/>
            <a:headEnd/>
            <a:tailEnd/>
          </a:ln>
          <a:effectLst/>
        </p:spPr>
      </p:pic>
      <p:sp>
        <p:nvSpPr>
          <p:cNvPr id="4" name="Text Box 5"/>
          <p:cNvSpPr txBox="1">
            <a:spLocks noChangeArrowheads="1"/>
          </p:cNvSpPr>
          <p:nvPr/>
        </p:nvSpPr>
        <p:spPr bwMode="auto">
          <a:xfrm>
            <a:off x="1714111" y="3718249"/>
            <a:ext cx="8424863" cy="523220"/>
          </a:xfrm>
          <a:prstGeom prst="rect">
            <a:avLst/>
          </a:prstGeom>
          <a:noFill/>
          <a:ln w="9525">
            <a:noFill/>
            <a:miter lim="800000"/>
          </a:ln>
          <a:effectLst/>
        </p:spPr>
        <p:txBody>
          <a:bodyPr>
            <a:spAutoFit/>
          </a:bodyPr>
          <a:lstStyle/>
          <a:p>
            <a:pPr algn="just"/>
            <a:r>
              <a:rPr lang="zh-CN" altLang="en-US" sz="2800" b="1" dirty="0">
                <a:latin typeface="微软雅黑" panose="020B0503020204020204" pitchFamily="34" charset="-122"/>
                <a:ea typeface="微软雅黑" panose="020B0503020204020204" pitchFamily="34" charset="-122"/>
              </a:rPr>
              <a:t>（2）利用</a:t>
            </a:r>
            <a:r>
              <a:rPr lang="zh-CN" altLang="en-US" sz="2800" b="1" dirty="0">
                <a:solidFill>
                  <a:srgbClr val="FF0000"/>
                </a:solidFill>
                <a:latin typeface="微软雅黑" panose="020B0503020204020204" pitchFamily="34" charset="-122"/>
                <a:ea typeface="微软雅黑" panose="020B0503020204020204" pitchFamily="34" charset="-122"/>
              </a:rPr>
              <a:t>做功</a:t>
            </a:r>
            <a:r>
              <a:rPr lang="zh-CN" altLang="en-US" sz="2800" b="1" dirty="0">
                <a:latin typeface="微软雅黑" panose="020B0503020204020204" pitchFamily="34" charset="-122"/>
                <a:ea typeface="微软雅黑" panose="020B0503020204020204" pitchFamily="34" charset="-122"/>
              </a:rPr>
              <a:t>的方式可以改变物体的内</a:t>
            </a:r>
            <a:r>
              <a:rPr lang="zh-CN" altLang="en-US" sz="2800" b="1" dirty="0" smtClean="0">
                <a:latin typeface="微软雅黑" panose="020B0503020204020204" pitchFamily="34" charset="-122"/>
                <a:ea typeface="微软雅黑" panose="020B0503020204020204" pitchFamily="34" charset="-122"/>
              </a:rPr>
              <a:t>能</a:t>
            </a:r>
            <a:r>
              <a:rPr lang="en-US" altLang="zh-CN"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
        <p:nvSpPr>
          <p:cNvPr id="5" name="Text Box 6"/>
          <p:cNvSpPr txBox="1">
            <a:spLocks noChangeArrowheads="1"/>
          </p:cNvSpPr>
          <p:nvPr/>
        </p:nvSpPr>
        <p:spPr bwMode="auto">
          <a:xfrm>
            <a:off x="1095083" y="4351792"/>
            <a:ext cx="8424862" cy="954107"/>
          </a:xfrm>
          <a:prstGeom prst="rect">
            <a:avLst/>
          </a:prstGeom>
          <a:noFill/>
          <a:ln w="9525">
            <a:noFill/>
            <a:miter lim="800000"/>
          </a:ln>
          <a:effectLst/>
        </p:spPr>
        <p:txBody>
          <a:bodyPr>
            <a:spAutoFit/>
          </a:bodyPr>
          <a:lstStyle/>
          <a:p>
            <a:pPr algn="just"/>
            <a:r>
              <a:rPr lang="zh-CN" altLang="en-US" sz="2800" b="1" dirty="0">
                <a:latin typeface="微软雅黑" panose="020B0503020204020204" pitchFamily="34" charset="-122"/>
                <a:ea typeface="微软雅黑" panose="020B0503020204020204" pitchFamily="34" charset="-122"/>
              </a:rPr>
              <a:t>      做功改变物体内能的实质是内能与其他形式的能发生了</a:t>
            </a:r>
            <a:r>
              <a:rPr lang="zh-CN" altLang="en-US" sz="2800" b="1" dirty="0">
                <a:solidFill>
                  <a:srgbClr val="FF0000"/>
                </a:solidFill>
                <a:latin typeface="微软雅黑" panose="020B0503020204020204" pitchFamily="34" charset="-122"/>
                <a:ea typeface="微软雅黑" panose="020B0503020204020204" pitchFamily="34" charset="-122"/>
              </a:rPr>
              <a:t>转</a:t>
            </a:r>
            <a:r>
              <a:rPr lang="zh-CN" altLang="en-US" sz="2800" b="1" dirty="0" smtClean="0">
                <a:solidFill>
                  <a:srgbClr val="FF0000"/>
                </a:solidFill>
                <a:latin typeface="微软雅黑" panose="020B0503020204020204" pitchFamily="34" charset="-122"/>
                <a:ea typeface="微软雅黑" panose="020B0503020204020204" pitchFamily="34" charset="-122"/>
              </a:rPr>
              <a:t>化</a:t>
            </a:r>
            <a:r>
              <a:rPr lang="en-US" altLang="zh-CN" sz="2800" b="1" dirty="0" smtClean="0">
                <a:latin typeface="微软雅黑" panose="020B0503020204020204" pitchFamily="34" charset="-122"/>
                <a:ea typeface="微软雅黑" panose="020B0503020204020204" pitchFamily="34" charset="-122"/>
              </a:rPr>
              <a:t>.</a:t>
            </a:r>
            <a:endParaRPr lang="zh-CN" altLang="en-US" dirty="0"/>
          </a:p>
        </p:txBody>
      </p:sp>
      <p:sp>
        <p:nvSpPr>
          <p:cNvPr id="6" name="Text Box 5"/>
          <p:cNvSpPr txBox="1">
            <a:spLocks noChangeArrowheads="1"/>
          </p:cNvSpPr>
          <p:nvPr/>
        </p:nvSpPr>
        <p:spPr bwMode="auto">
          <a:xfrm>
            <a:off x="1717221" y="5447522"/>
            <a:ext cx="8424863" cy="523220"/>
          </a:xfrm>
          <a:prstGeom prst="rect">
            <a:avLst/>
          </a:prstGeom>
          <a:noFill/>
          <a:ln w="9525">
            <a:noFill/>
            <a:miter lim="800000"/>
          </a:ln>
          <a:effectLst/>
        </p:spPr>
        <p:txBody>
          <a:bodyPr>
            <a:spAutoFit/>
          </a:bodyPr>
          <a:lstStyle/>
          <a:p>
            <a:pPr algn="just"/>
            <a:r>
              <a:rPr lang="zh-CN" altLang="en-US" sz="2800" b="1" dirty="0" smtClean="0">
                <a:latin typeface="微软雅黑" panose="020B0503020204020204" pitchFamily="34" charset="-122"/>
                <a:ea typeface="微软雅黑" panose="020B0503020204020204" pitchFamily="34" charset="-122"/>
              </a:rPr>
              <a:t>（</a:t>
            </a:r>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a:t>
            </a:r>
            <a:r>
              <a:rPr lang="zh-CN" altLang="en-US" sz="2800" b="1" dirty="0" smtClean="0">
                <a:solidFill>
                  <a:srgbClr val="FF0000"/>
                </a:solidFill>
                <a:latin typeface="微软雅黑" panose="020B0503020204020204" pitchFamily="34" charset="-122"/>
                <a:ea typeface="微软雅黑" panose="020B0503020204020204" pitchFamily="34" charset="-122"/>
              </a:rPr>
              <a:t>做功</a:t>
            </a:r>
            <a:r>
              <a:rPr lang="zh-CN" altLang="en-US" sz="2800" b="1" dirty="0" smtClean="0">
                <a:latin typeface="微软雅黑" panose="020B0503020204020204" pitchFamily="34" charset="-122"/>
                <a:ea typeface="微软雅黑" panose="020B0503020204020204" pitchFamily="34" charset="-122"/>
              </a:rPr>
              <a:t>和</a:t>
            </a:r>
            <a:r>
              <a:rPr lang="zh-CN" altLang="en-US" sz="2800" b="1" dirty="0" smtClean="0">
                <a:solidFill>
                  <a:srgbClr val="FF0000"/>
                </a:solidFill>
                <a:latin typeface="微软雅黑" panose="020B0503020204020204" pitchFamily="34" charset="-122"/>
                <a:ea typeface="微软雅黑" panose="020B0503020204020204" pitchFamily="34" charset="-122"/>
              </a:rPr>
              <a:t>热传递</a:t>
            </a:r>
            <a:r>
              <a:rPr lang="zh-CN" altLang="en-US" sz="2800" b="1" dirty="0" smtClean="0">
                <a:latin typeface="微软雅黑" panose="020B0503020204020204" pitchFamily="34" charset="-122"/>
                <a:ea typeface="微软雅黑" panose="020B0503020204020204" pitchFamily="34" charset="-122"/>
              </a:rPr>
              <a:t>对改变物体的内能是等效的</a:t>
            </a:r>
            <a:r>
              <a:rPr lang="en-US" altLang="zh-CN"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1+#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1+#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utoUpdateAnimBg="0"/>
      <p:bldP spid="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280946" y="647409"/>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考点三  热量与热值</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3" name="Picture 4" descr="u=2065365414,2437217950&amp;fm=21&amp;gp=0"/>
          <p:cNvPicPr>
            <a:picLocks noChangeAspect="1" noChangeArrowheads="1"/>
          </p:cNvPicPr>
          <p:nvPr/>
        </p:nvPicPr>
        <p:blipFill>
          <a:blip r:embed="rId2" cstate="print"/>
          <a:srcRect/>
          <a:stretch>
            <a:fillRect/>
          </a:stretch>
        </p:blipFill>
        <p:spPr bwMode="auto">
          <a:xfrm>
            <a:off x="2444167" y="1712751"/>
            <a:ext cx="3168650" cy="2257425"/>
          </a:xfrm>
          <a:prstGeom prst="rect">
            <a:avLst/>
          </a:prstGeom>
          <a:noFill/>
          <a:ln w="9525" cmpd="sng">
            <a:solidFill>
              <a:schemeClr val="tx2"/>
            </a:solidFill>
            <a:miter lim="800000"/>
            <a:headEnd/>
            <a:tailEnd/>
          </a:ln>
          <a:effectLst/>
        </p:spPr>
      </p:pic>
      <p:pic>
        <p:nvPicPr>
          <p:cNvPr id="4" name="Picture 5" descr="u=2340537680,3445104436&amp;fm=23&amp;gp=0"/>
          <p:cNvPicPr>
            <a:picLocks noChangeAspect="1" noChangeArrowheads="1"/>
          </p:cNvPicPr>
          <p:nvPr/>
        </p:nvPicPr>
        <p:blipFill>
          <a:blip r:embed="rId3"/>
          <a:srcRect/>
          <a:stretch>
            <a:fillRect/>
          </a:stretch>
        </p:blipFill>
        <p:spPr bwMode="auto">
          <a:xfrm>
            <a:off x="6232849" y="1697296"/>
            <a:ext cx="3311525" cy="2303462"/>
          </a:xfrm>
          <a:prstGeom prst="rect">
            <a:avLst/>
          </a:prstGeom>
          <a:noFill/>
          <a:ln w="9525" cmpd="sng">
            <a:solidFill>
              <a:schemeClr val="tx2"/>
            </a:solidFill>
            <a:miter lim="800000"/>
            <a:headEnd/>
            <a:tailEnd/>
          </a:ln>
          <a:effectLst/>
        </p:spPr>
      </p:pic>
      <p:pic>
        <p:nvPicPr>
          <p:cNvPr id="5" name="Picture 6" descr="u=4238541614,4082664551&amp;fm=23&amp;gp=0"/>
          <p:cNvPicPr>
            <a:picLocks noChangeAspect="1" noChangeArrowheads="1"/>
          </p:cNvPicPr>
          <p:nvPr/>
        </p:nvPicPr>
        <p:blipFill>
          <a:blip r:embed="rId4"/>
          <a:srcRect/>
          <a:stretch>
            <a:fillRect/>
          </a:stretch>
        </p:blipFill>
        <p:spPr bwMode="auto">
          <a:xfrm>
            <a:off x="2444167" y="4196378"/>
            <a:ext cx="3168650" cy="2374900"/>
          </a:xfrm>
          <a:prstGeom prst="rect">
            <a:avLst/>
          </a:prstGeom>
          <a:noFill/>
          <a:ln w="9525" cmpd="sng">
            <a:solidFill>
              <a:schemeClr val="tx2"/>
            </a:solidFill>
            <a:miter lim="800000"/>
            <a:headEnd/>
            <a:tailEnd/>
          </a:ln>
          <a:effectLst/>
        </p:spPr>
      </p:pic>
      <p:pic>
        <p:nvPicPr>
          <p:cNvPr id="6" name="Picture 7" descr="u=3786947231,2627330632&amp;fm=23&amp;gp=0"/>
          <p:cNvPicPr>
            <a:picLocks noChangeAspect="1" noChangeArrowheads="1"/>
          </p:cNvPicPr>
          <p:nvPr/>
        </p:nvPicPr>
        <p:blipFill>
          <a:blip r:embed="rId5"/>
          <a:srcRect/>
          <a:stretch>
            <a:fillRect/>
          </a:stretch>
        </p:blipFill>
        <p:spPr bwMode="auto">
          <a:xfrm>
            <a:off x="6232848" y="4215040"/>
            <a:ext cx="3333750" cy="2376488"/>
          </a:xfrm>
          <a:prstGeom prst="rect">
            <a:avLst/>
          </a:prstGeom>
          <a:noFill/>
          <a:ln w="9525" cmpd="sng">
            <a:solidFill>
              <a:schemeClr val="tx2"/>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550987" y="1024911"/>
            <a:ext cx="8805993" cy="954107"/>
          </a:xfrm>
          <a:prstGeom prst="rect">
            <a:avLst/>
          </a:prstGeom>
          <a:noFill/>
          <a:ln w="9525">
            <a:noFill/>
            <a:miter lim="800000"/>
          </a:ln>
          <a:effectLst/>
        </p:spPr>
        <p:txBody>
          <a:bodyPr wrap="square">
            <a:spAutoFit/>
          </a:bodyPr>
          <a:lstStyle/>
          <a:p>
            <a:pPr eaLnBrk="0" hangingPunct="0"/>
            <a:r>
              <a:rPr lang="zh-CN" altLang="en-US" sz="2800" b="1" dirty="0"/>
              <a:t>　</a:t>
            </a:r>
            <a:r>
              <a:rPr lang="en-US" altLang="zh-CN" sz="2800" b="1" dirty="0" smtClean="0"/>
              <a:t>1.</a:t>
            </a:r>
            <a:r>
              <a:rPr lang="zh-CN" altLang="en-US" sz="2800" b="1" dirty="0" smtClean="0">
                <a:solidFill>
                  <a:srgbClr val="D60093"/>
                </a:solidFill>
              </a:rPr>
              <a:t>热量</a:t>
            </a:r>
            <a:r>
              <a:rPr lang="zh-CN" altLang="en-US" sz="2800" b="1" dirty="0" smtClean="0"/>
              <a:t>：在热传递过程中，物体内能改变的多少叫做热量</a:t>
            </a:r>
            <a:r>
              <a:rPr lang="en-US" altLang="zh-CN" sz="2800" b="1" dirty="0" smtClean="0"/>
              <a:t>.</a:t>
            </a:r>
            <a:r>
              <a:rPr lang="zh-CN" altLang="en-US" sz="2800" b="1" dirty="0" smtClean="0"/>
              <a:t>热量的符号通常用</a:t>
            </a:r>
            <a:r>
              <a:rPr lang="en-US" altLang="zh-CN" sz="2800" b="1" dirty="0" smtClean="0"/>
              <a:t>Q</a:t>
            </a:r>
            <a:r>
              <a:rPr lang="zh-CN" altLang="en-US" sz="2800" b="1" dirty="0" smtClean="0"/>
              <a:t>表示</a:t>
            </a:r>
            <a:r>
              <a:rPr lang="en-US" altLang="zh-CN" sz="2800" b="1" dirty="0" smtClean="0"/>
              <a:t>.</a:t>
            </a:r>
          </a:p>
        </p:txBody>
      </p:sp>
      <p:sp>
        <p:nvSpPr>
          <p:cNvPr id="3" name="Rectangle 2"/>
          <p:cNvSpPr>
            <a:spLocks noChangeArrowheads="1"/>
          </p:cNvSpPr>
          <p:nvPr/>
        </p:nvSpPr>
        <p:spPr bwMode="auto">
          <a:xfrm>
            <a:off x="1386146" y="2334306"/>
            <a:ext cx="8805993" cy="3107690"/>
          </a:xfrm>
          <a:prstGeom prst="rect">
            <a:avLst/>
          </a:prstGeom>
          <a:noFill/>
          <a:ln w="9525">
            <a:noFill/>
            <a:miter lim="800000"/>
          </a:ln>
          <a:effectLst/>
        </p:spPr>
        <p:txBody>
          <a:bodyPr wrap="square">
            <a:spAutoFit/>
          </a:bodyPr>
          <a:lstStyle/>
          <a:p>
            <a:pPr eaLnBrk="0" hangingPunct="0"/>
            <a:r>
              <a:rPr lang="en-US" altLang="zh-CN" sz="2800" b="1" dirty="0" smtClean="0">
                <a:latin typeface="宋体" panose="02010600030101010101" pitchFamily="2" charset="-122"/>
                <a:ea typeface="宋体" panose="02010600030101010101" pitchFamily="2" charset="-122"/>
                <a:sym typeface="+mn-ea"/>
              </a:rPr>
              <a:t> </a:t>
            </a:r>
            <a:r>
              <a:rPr lang="zh-CN" altLang="en-US" sz="2800" b="1" dirty="0" smtClean="0">
                <a:latin typeface="宋体" panose="02010600030101010101" pitchFamily="2" charset="-122"/>
                <a:ea typeface="宋体" panose="02010600030101010101" pitchFamily="2" charset="-122"/>
                <a:sym typeface="+mn-ea"/>
              </a:rPr>
              <a:t>（</a:t>
            </a:r>
            <a:r>
              <a:rPr lang="en-US" altLang="zh-CN" sz="2800" b="1" dirty="0" smtClean="0">
                <a:latin typeface="宋体" panose="02010600030101010101" pitchFamily="2" charset="-122"/>
                <a:ea typeface="宋体" panose="02010600030101010101" pitchFamily="2" charset="-122"/>
                <a:sym typeface="+mn-ea"/>
              </a:rPr>
              <a:t>1</a:t>
            </a:r>
            <a:r>
              <a:rPr lang="zh-CN" altLang="en-US" sz="2800" b="1" dirty="0" smtClean="0">
                <a:latin typeface="宋体" panose="02010600030101010101" pitchFamily="2" charset="-122"/>
                <a:ea typeface="宋体" panose="02010600030101010101" pitchFamily="2" charset="-122"/>
                <a:sym typeface="+mn-ea"/>
              </a:rPr>
              <a:t>）</a:t>
            </a:r>
            <a:r>
              <a:rPr lang="zh-CN" altLang="en-US" sz="2800" b="1" dirty="0" smtClean="0"/>
              <a:t>热量的单位：在国际单位制中，热量的单位时焦耳（</a:t>
            </a:r>
            <a:r>
              <a:rPr lang="en-US" altLang="zh-CN" sz="2800" b="1" dirty="0" smtClean="0"/>
              <a:t>J</a:t>
            </a:r>
            <a:r>
              <a:rPr lang="zh-CN" altLang="en-US" sz="2800" b="1" dirty="0" smtClean="0"/>
              <a:t>）</a:t>
            </a:r>
            <a:r>
              <a:rPr lang="en-US" altLang="zh-CN" sz="2800" b="1" dirty="0" smtClean="0"/>
              <a:t>.</a:t>
            </a:r>
          </a:p>
          <a:p>
            <a:pPr eaLnBrk="0" hangingPunct="0"/>
            <a:r>
              <a:rPr lang="en-US" altLang="zh-CN" sz="2800" b="1" dirty="0" smtClean="0"/>
              <a:t>  </a:t>
            </a:r>
            <a:r>
              <a:rPr lang="zh-CN" altLang="en-US" sz="2800" b="1" dirty="0" smtClean="0">
                <a:latin typeface="宋体" panose="02010600030101010101" pitchFamily="2" charset="-122"/>
                <a:ea typeface="宋体" panose="02010600030101010101" pitchFamily="2" charset="-122"/>
              </a:rPr>
              <a:t>（</a:t>
            </a: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a:t>
            </a:r>
            <a:r>
              <a:rPr lang="zh-CN" altLang="en-US" sz="2800" b="1" dirty="0" smtClean="0"/>
              <a:t>物体吸收热量，内能会增加；物体放出热量，内能会减少</a:t>
            </a:r>
            <a:r>
              <a:rPr lang="en-US" altLang="zh-CN" sz="2800" b="1" dirty="0" smtClean="0"/>
              <a:t>.</a:t>
            </a:r>
            <a:r>
              <a:rPr lang="zh-CN" altLang="en-US" sz="2800" b="1" dirty="0" smtClean="0"/>
              <a:t>物体吸收（或放出）多少热量，它的内能就增加（或减少）多少</a:t>
            </a:r>
            <a:r>
              <a:rPr lang="en-US" altLang="zh-CN" sz="2800" b="1" dirty="0" smtClean="0"/>
              <a:t>.</a:t>
            </a:r>
            <a:r>
              <a:rPr lang="zh-CN" altLang="en-US" sz="2800" b="1" dirty="0" smtClean="0"/>
              <a:t>即物体吸收（或放出）的热量越多，它的内能改变就越大</a:t>
            </a:r>
            <a:r>
              <a:rPr lang="en-US" altLang="zh-CN" sz="2800" b="1" dirty="0" smtClean="0"/>
              <a:t>.</a:t>
            </a:r>
          </a:p>
          <a:p>
            <a:pPr eaLnBrk="0" hangingPunct="0"/>
            <a:r>
              <a:rPr lang="zh-CN" altLang="en-US" sz="2800" b="1" dirty="0" smtClean="0"/>
              <a:t> </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P spid="3"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888217" y="493291"/>
            <a:ext cx="2771775" cy="523220"/>
          </a:xfrm>
          <a:prstGeom prst="rect">
            <a:avLst/>
          </a:prstGeom>
          <a:noFill/>
          <a:ln w="9525">
            <a:noFill/>
            <a:miter lim="800000"/>
          </a:ln>
          <a:effectLst/>
        </p:spPr>
        <p:txBody>
          <a:bodyPr>
            <a:spAutoFit/>
          </a:bodyPr>
          <a:lstStyle/>
          <a:p>
            <a:pPr eaLnBrk="0" hangingPunct="0"/>
            <a:r>
              <a:rPr lang="en-US" altLang="zh-CN" sz="2800" b="1" dirty="0" smtClean="0">
                <a:latin typeface="Times New Roman" panose="02020603050405020304" pitchFamily="18" charset="0"/>
                <a:ea typeface="黑体" panose="02010600030101010101" pitchFamily="49" charset="-122"/>
              </a:rPr>
              <a:t>2.</a:t>
            </a:r>
            <a:r>
              <a:rPr lang="zh-CN" altLang="en-US" sz="2800" b="1" dirty="0" smtClean="0">
                <a:latin typeface="Times New Roman" panose="02020603050405020304" pitchFamily="18" charset="0"/>
                <a:ea typeface="黑体" panose="02010600030101010101" pitchFamily="49" charset="-122"/>
              </a:rPr>
              <a:t>燃</a:t>
            </a:r>
            <a:r>
              <a:rPr lang="zh-CN" altLang="en-US" sz="2800" b="1" dirty="0">
                <a:latin typeface="Times New Roman" panose="02020603050405020304" pitchFamily="18" charset="0"/>
                <a:ea typeface="黑体" panose="02010600030101010101" pitchFamily="49" charset="-122"/>
              </a:rPr>
              <a:t>料的热值</a:t>
            </a:r>
          </a:p>
        </p:txBody>
      </p:sp>
      <p:sp>
        <p:nvSpPr>
          <p:cNvPr id="3" name="AutoShape 6"/>
          <p:cNvSpPr>
            <a:spLocks noChangeArrowheads="1"/>
          </p:cNvSpPr>
          <p:nvPr/>
        </p:nvSpPr>
        <p:spPr bwMode="auto">
          <a:xfrm>
            <a:off x="1379505" y="1243305"/>
            <a:ext cx="8353425" cy="4968875"/>
          </a:xfrm>
          <a:prstGeom prst="roundRect">
            <a:avLst>
              <a:gd name="adj" fmla="val 13745"/>
            </a:avLst>
          </a:prstGeom>
          <a:gradFill rotWithShape="1">
            <a:gsLst>
              <a:gs pos="0">
                <a:srgbClr val="FFCCFF">
                  <a:alpha val="50999"/>
                </a:srgbClr>
              </a:gs>
              <a:gs pos="50000">
                <a:schemeClr val="bg1"/>
              </a:gs>
              <a:gs pos="100000">
                <a:srgbClr val="FFCCFF">
                  <a:alpha val="50999"/>
                </a:srgbClr>
              </a:gs>
            </a:gsLst>
            <a:lin ang="5400000" scaled="1"/>
          </a:gradFill>
          <a:ln w="9525">
            <a:noFill/>
            <a:round/>
          </a:ln>
        </p:spPr>
        <p:txBody>
          <a:bodyPr wrap="none" anchor="ctr"/>
          <a:lstStyle/>
          <a:p>
            <a:pPr eaLnBrk="0" hangingPunct="0"/>
            <a:endParaRPr lang="zh-CN" altLang="zh-CN">
              <a:latin typeface="Arial" panose="020B0604020202020204" pitchFamily="34" charset="0"/>
            </a:endParaRPr>
          </a:p>
        </p:txBody>
      </p:sp>
      <p:sp>
        <p:nvSpPr>
          <p:cNvPr id="4" name="Rectangle 7"/>
          <p:cNvSpPr>
            <a:spLocks noChangeArrowheads="1"/>
          </p:cNvSpPr>
          <p:nvPr/>
        </p:nvSpPr>
        <p:spPr bwMode="auto">
          <a:xfrm>
            <a:off x="1691918" y="1457909"/>
            <a:ext cx="2544179" cy="523220"/>
          </a:xfrm>
          <a:prstGeom prst="rect">
            <a:avLst/>
          </a:prstGeom>
          <a:noFill/>
          <a:ln w="9525">
            <a:noFill/>
            <a:miter lim="800000"/>
          </a:ln>
          <a:effectLst/>
        </p:spPr>
        <p:txBody>
          <a:bodyPr wrap="square">
            <a:spAutoFit/>
          </a:bodyPr>
          <a:lstStyle/>
          <a:p>
            <a:pPr eaLnBrk="0" hangingPunct="0"/>
            <a:r>
              <a:rPr lang="en-US" altLang="zh-CN" sz="2800" b="1" dirty="0" smtClean="0">
                <a:latin typeface="Symbol" panose="05050102010706020507" pitchFamily="18" charset="2"/>
              </a:rPr>
              <a:t>(1)</a:t>
            </a:r>
            <a:r>
              <a:rPr lang="zh-CN" altLang="en-US" sz="2800" b="1" dirty="0" smtClean="0">
                <a:latin typeface="Symbol" panose="05050102010706020507" pitchFamily="18" charset="2"/>
              </a:rPr>
              <a:t>.</a:t>
            </a:r>
            <a:r>
              <a:rPr lang="zh-CN" altLang="en-US" sz="2800" b="1" dirty="0">
                <a:latin typeface="Symbol" panose="05050102010706020507" pitchFamily="18" charset="2"/>
              </a:rPr>
              <a:t>热值的定义</a:t>
            </a:r>
          </a:p>
        </p:txBody>
      </p:sp>
      <p:sp>
        <p:nvSpPr>
          <p:cNvPr id="5" name="Rectangle 3"/>
          <p:cNvSpPr>
            <a:spLocks noChangeArrowheads="1"/>
          </p:cNvSpPr>
          <p:nvPr/>
        </p:nvSpPr>
        <p:spPr bwMode="auto">
          <a:xfrm>
            <a:off x="1290215" y="2025844"/>
            <a:ext cx="8054975" cy="1126462"/>
          </a:xfrm>
          <a:prstGeom prst="rect">
            <a:avLst/>
          </a:prstGeom>
          <a:noFill/>
          <a:ln w="9525">
            <a:noFill/>
            <a:miter lim="800000"/>
          </a:ln>
          <a:effectLst/>
        </p:spPr>
        <p:txBody>
          <a:bodyPr>
            <a:spAutoFit/>
          </a:bodyPr>
          <a:lstStyle/>
          <a:p>
            <a:pPr eaLnBrk="0" hangingPunct="0">
              <a:lnSpc>
                <a:spcPct val="120000"/>
              </a:lnSpc>
            </a:pPr>
            <a:r>
              <a:rPr lang="zh-CN" altLang="en-US" sz="2800" b="1" dirty="0">
                <a:solidFill>
                  <a:srgbClr val="CC0000"/>
                </a:solidFill>
                <a:latin typeface="Times New Roman" panose="02020603050405020304" pitchFamily="18" charset="0"/>
              </a:rPr>
              <a:t>　　某种燃料完全燃烧放出的热量与其质量之比，</a:t>
            </a:r>
            <a:r>
              <a:rPr lang="zh-CN" altLang="en-US" sz="2800" b="1" dirty="0">
                <a:latin typeface="Times New Roman" panose="02020603050405020304" pitchFamily="18" charset="0"/>
              </a:rPr>
              <a:t>叫做这种燃料的</a:t>
            </a:r>
            <a:r>
              <a:rPr lang="zh-CN" altLang="en-US" sz="2800" b="1" dirty="0">
                <a:solidFill>
                  <a:srgbClr val="CC0000"/>
                </a:solidFill>
                <a:latin typeface="Times New Roman" panose="02020603050405020304" pitchFamily="18" charset="0"/>
              </a:rPr>
              <a:t>热</a:t>
            </a:r>
            <a:r>
              <a:rPr lang="zh-CN" altLang="en-US" sz="2800" b="1" dirty="0" smtClean="0">
                <a:solidFill>
                  <a:srgbClr val="CC0000"/>
                </a:solidFill>
                <a:latin typeface="Times New Roman" panose="02020603050405020304" pitchFamily="18" charset="0"/>
              </a:rPr>
              <a:t>值</a:t>
            </a:r>
            <a:r>
              <a:rPr lang="en-US" altLang="zh-CN" sz="2800" b="1" dirty="0" smtClean="0">
                <a:latin typeface="Times New Roman" panose="02020603050405020304" pitchFamily="18" charset="0"/>
              </a:rPr>
              <a:t>.</a:t>
            </a:r>
            <a:endParaRPr lang="en-US" sz="2800" b="1" dirty="0">
              <a:latin typeface="Times New Roman" panose="02020603050405020304" pitchFamily="18" charset="0"/>
            </a:endParaRPr>
          </a:p>
        </p:txBody>
      </p:sp>
      <p:sp>
        <p:nvSpPr>
          <p:cNvPr id="6" name="Rectangle 8"/>
          <p:cNvSpPr>
            <a:spLocks noChangeArrowheads="1"/>
          </p:cNvSpPr>
          <p:nvPr/>
        </p:nvSpPr>
        <p:spPr bwMode="auto">
          <a:xfrm>
            <a:off x="1645266" y="3185109"/>
            <a:ext cx="2303462" cy="523220"/>
          </a:xfrm>
          <a:prstGeom prst="rect">
            <a:avLst/>
          </a:prstGeom>
          <a:noFill/>
          <a:ln w="9525">
            <a:noFill/>
            <a:miter lim="800000"/>
          </a:ln>
          <a:effectLst/>
        </p:spPr>
        <p:txBody>
          <a:bodyPr>
            <a:spAutoFit/>
          </a:bodyPr>
          <a:lstStyle/>
          <a:p>
            <a:pPr eaLnBrk="0" hangingPunct="0"/>
            <a:r>
              <a:rPr lang="en-US" altLang="zh-CN" sz="2800" b="1" dirty="0" smtClean="0">
                <a:latin typeface="Times New Roman" panose="02020603050405020304" pitchFamily="18" charset="0"/>
              </a:rPr>
              <a:t>(2)</a:t>
            </a:r>
            <a:r>
              <a:rPr lang="zh-CN" altLang="en-US" sz="2800" b="1" dirty="0" smtClean="0">
                <a:latin typeface="Times New Roman" panose="02020603050405020304" pitchFamily="18" charset="0"/>
              </a:rPr>
              <a:t>.</a:t>
            </a:r>
            <a:r>
              <a:rPr lang="zh-CN" altLang="en-US" sz="2800" b="1" dirty="0">
                <a:latin typeface="Times New Roman" panose="02020603050405020304" pitchFamily="18" charset="0"/>
              </a:rPr>
              <a:t>物理意义  </a:t>
            </a:r>
          </a:p>
        </p:txBody>
      </p:sp>
      <p:sp>
        <p:nvSpPr>
          <p:cNvPr id="7" name="Rectangle 6"/>
          <p:cNvSpPr>
            <a:spLocks noChangeArrowheads="1"/>
          </p:cNvSpPr>
          <p:nvPr/>
        </p:nvSpPr>
        <p:spPr bwMode="auto">
          <a:xfrm>
            <a:off x="1374192" y="3822505"/>
            <a:ext cx="8010525" cy="946150"/>
          </a:xfrm>
          <a:prstGeom prst="rect">
            <a:avLst/>
          </a:prstGeom>
          <a:noFill/>
          <a:ln w="9525">
            <a:noFill/>
            <a:miter lim="800000"/>
          </a:ln>
          <a:effectLst/>
        </p:spPr>
        <p:txBody>
          <a:bodyPr>
            <a:spAutoFit/>
          </a:bodyPr>
          <a:lstStyle/>
          <a:p>
            <a:pPr eaLnBrk="0" fontAlgn="t" hangingPunct="0"/>
            <a:r>
              <a:rPr lang="zh-CN" altLang="en-US" sz="2800" b="1" dirty="0">
                <a:latin typeface="Times New Roman" panose="02020603050405020304" pitchFamily="18" charset="0"/>
              </a:rPr>
              <a:t>　　热值在数值上等于</a:t>
            </a:r>
            <a:r>
              <a:rPr lang="en-US" sz="2800" b="1" dirty="0">
                <a:latin typeface="Times New Roman" panose="02020603050405020304" pitchFamily="18" charset="0"/>
              </a:rPr>
              <a:t>1 kg</a:t>
            </a:r>
            <a:r>
              <a:rPr lang="zh-CN" altLang="en-US" sz="2800" b="1" dirty="0">
                <a:latin typeface="Times New Roman" panose="02020603050405020304" pitchFamily="18" charset="0"/>
              </a:rPr>
              <a:t>某种燃料完全燃烧放出的热</a:t>
            </a:r>
            <a:r>
              <a:rPr lang="zh-CN" altLang="en-US" sz="2800" b="1" dirty="0" smtClean="0">
                <a:latin typeface="Times New Roman" panose="02020603050405020304" pitchFamily="18" charset="0"/>
              </a:rPr>
              <a:t>量</a:t>
            </a:r>
            <a:r>
              <a:rPr lang="en-US" altLang="zh-CN" sz="2800" b="1" dirty="0" smtClean="0">
                <a:latin typeface="Times New Roman" panose="02020603050405020304" pitchFamily="18" charset="0"/>
              </a:rPr>
              <a:t>.</a:t>
            </a:r>
            <a:endParaRPr lang="zh-CN" altLang="en-US" sz="2800" b="1" dirty="0">
              <a:latin typeface="Times New Roman" panose="02020603050405020304" pitchFamily="18" charset="0"/>
            </a:endParaRPr>
          </a:p>
        </p:txBody>
      </p:sp>
      <p:sp>
        <p:nvSpPr>
          <p:cNvPr id="10" name="Rectangle 9"/>
          <p:cNvSpPr>
            <a:spLocks noChangeArrowheads="1"/>
          </p:cNvSpPr>
          <p:nvPr/>
        </p:nvSpPr>
        <p:spPr bwMode="auto">
          <a:xfrm>
            <a:off x="1617275" y="4814466"/>
            <a:ext cx="1439862" cy="523220"/>
          </a:xfrm>
          <a:prstGeom prst="rect">
            <a:avLst/>
          </a:prstGeom>
          <a:noFill/>
          <a:ln w="9525">
            <a:noFill/>
            <a:miter lim="800000"/>
          </a:ln>
          <a:effectLst/>
        </p:spPr>
        <p:txBody>
          <a:bodyPr>
            <a:spAutoFit/>
          </a:bodyPr>
          <a:lstStyle/>
          <a:p>
            <a:pPr eaLnBrk="0" hangingPunct="0"/>
            <a:r>
              <a:rPr lang="en-US" altLang="zh-CN" sz="2800" b="1" dirty="0" smtClean="0">
                <a:latin typeface="Times New Roman" panose="02020603050405020304" pitchFamily="18" charset="0"/>
              </a:rPr>
              <a:t>(3)</a:t>
            </a:r>
            <a:r>
              <a:rPr lang="zh-CN" altLang="en-US" sz="2800" b="1" dirty="0" smtClean="0">
                <a:latin typeface="Times New Roman" panose="02020603050405020304" pitchFamily="18" charset="0"/>
              </a:rPr>
              <a:t>.</a:t>
            </a:r>
            <a:r>
              <a:rPr lang="zh-CN" altLang="en-US" sz="2800" b="1" dirty="0">
                <a:latin typeface="Times New Roman" panose="02020603050405020304" pitchFamily="18" charset="0"/>
              </a:rPr>
              <a:t>单位</a:t>
            </a:r>
          </a:p>
        </p:txBody>
      </p:sp>
      <p:sp>
        <p:nvSpPr>
          <p:cNvPr id="11" name="Rectangle 4"/>
          <p:cNvSpPr>
            <a:spLocks noChangeArrowheads="1"/>
          </p:cNvSpPr>
          <p:nvPr/>
        </p:nvSpPr>
        <p:spPr bwMode="auto">
          <a:xfrm>
            <a:off x="1319019" y="5264928"/>
            <a:ext cx="8505825" cy="946150"/>
          </a:xfrm>
          <a:prstGeom prst="rect">
            <a:avLst/>
          </a:prstGeom>
          <a:noFill/>
          <a:ln w="9525">
            <a:noFill/>
            <a:miter lim="800000"/>
          </a:ln>
          <a:effectLst/>
        </p:spPr>
        <p:txBody>
          <a:bodyPr>
            <a:spAutoFit/>
          </a:bodyPr>
          <a:lstStyle/>
          <a:p>
            <a:pPr eaLnBrk="0" hangingPunct="0"/>
            <a:r>
              <a:rPr lang="zh-CN" altLang="en-US" sz="2800" b="1" dirty="0">
                <a:latin typeface="Times New Roman" panose="02020603050405020304" pitchFamily="18" charset="0"/>
              </a:rPr>
              <a:t>　　国际单位：</a:t>
            </a:r>
            <a:r>
              <a:rPr lang="zh-CN" altLang="en-US" sz="2800" b="1" dirty="0">
                <a:solidFill>
                  <a:srgbClr val="CC0000"/>
                </a:solidFill>
                <a:latin typeface="Times New Roman" panose="02020603050405020304" pitchFamily="18" charset="0"/>
              </a:rPr>
              <a:t>焦每千克</a:t>
            </a:r>
            <a:r>
              <a:rPr lang="zh-CN" altLang="en-US" sz="2800" b="1" dirty="0">
                <a:latin typeface="Times New Roman" panose="02020603050405020304" pitchFamily="18" charset="0"/>
              </a:rPr>
              <a:t>；符号：</a:t>
            </a:r>
            <a:r>
              <a:rPr lang="en-US" sz="2800" b="1" dirty="0" smtClean="0">
                <a:solidFill>
                  <a:srgbClr val="CC0000"/>
                </a:solidFill>
                <a:latin typeface="Times New Roman" panose="02020603050405020304" pitchFamily="18" charset="0"/>
              </a:rPr>
              <a:t>J/kg</a:t>
            </a:r>
            <a:r>
              <a:rPr lang="en-US" sz="2800" b="1" dirty="0" smtClean="0">
                <a:latin typeface="Times New Roman" panose="02020603050405020304" pitchFamily="18" charset="0"/>
              </a:rPr>
              <a:t>.</a:t>
            </a:r>
            <a:endParaRPr lang="zh-CN" altLang="en-US" sz="2800" b="1" dirty="0">
              <a:latin typeface="Times New Roman" panose="02020603050405020304" pitchFamily="18" charset="0"/>
            </a:endParaRPr>
          </a:p>
          <a:p>
            <a:pPr eaLnBrk="0" hangingPunct="0"/>
            <a:r>
              <a:rPr lang="zh-CN" altLang="en-US" sz="2800" b="1" dirty="0">
                <a:latin typeface="Times New Roman" panose="02020603050405020304" pitchFamily="18" charset="0"/>
              </a:rPr>
              <a:t>　　气体燃料的单位：</a:t>
            </a:r>
            <a:r>
              <a:rPr lang="zh-CN" altLang="en-US" sz="2800" b="1" dirty="0">
                <a:solidFill>
                  <a:srgbClr val="CC0000"/>
                </a:solidFill>
                <a:latin typeface="Times New Roman" panose="02020603050405020304" pitchFamily="18" charset="0"/>
              </a:rPr>
              <a:t>焦每立方米；</a:t>
            </a:r>
            <a:r>
              <a:rPr lang="zh-CN" altLang="en-US" sz="2800" b="1" dirty="0">
                <a:latin typeface="Times New Roman" panose="02020603050405020304" pitchFamily="18" charset="0"/>
              </a:rPr>
              <a:t>符号：</a:t>
            </a:r>
            <a:r>
              <a:rPr lang="en-US" sz="2800" b="1" dirty="0" smtClean="0">
                <a:solidFill>
                  <a:srgbClr val="CC0000"/>
                </a:solidFill>
                <a:latin typeface="Times New Roman" panose="02020603050405020304" pitchFamily="18" charset="0"/>
              </a:rPr>
              <a:t>J/m</a:t>
            </a:r>
            <a:r>
              <a:rPr lang="en-US" sz="2800" b="1" baseline="30000" dirty="0" smtClean="0">
                <a:solidFill>
                  <a:srgbClr val="CC0000"/>
                </a:solidFill>
                <a:latin typeface="Times New Roman" panose="02020603050405020304" pitchFamily="18" charset="0"/>
              </a:rPr>
              <a:t>3</a:t>
            </a:r>
            <a:r>
              <a:rPr lang="en-US" sz="2800" b="1" dirty="0" smtClean="0">
                <a:latin typeface="Times New Roman" panose="02020603050405020304" pitchFamily="18" charset="0"/>
              </a:rPr>
              <a:t>.</a:t>
            </a:r>
            <a:endParaRPr 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10" grpId="0" autoUpdateAnimBg="0"/>
      <p:bldP spid="11" grpId="0" bldLvl="0" autoUpdateAnimBg="0"/>
      <p:bldP spid="11" grpId="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364375" y="1099555"/>
            <a:ext cx="8805993" cy="523220"/>
          </a:xfrm>
          <a:prstGeom prst="rect">
            <a:avLst/>
          </a:prstGeom>
          <a:noFill/>
          <a:ln w="9525">
            <a:noFill/>
            <a:miter lim="800000"/>
          </a:ln>
          <a:effectLst/>
        </p:spPr>
        <p:txBody>
          <a:bodyPr wrap="square">
            <a:spAutoFit/>
          </a:bodyPr>
          <a:lstStyle/>
          <a:p>
            <a:pPr eaLnBrk="0" hangingPunct="0"/>
            <a:r>
              <a:rPr lang="zh-CN" altLang="en-US" sz="2800" b="1" dirty="0"/>
              <a:t>　</a:t>
            </a:r>
            <a:r>
              <a:rPr lang="en-US" altLang="zh-CN" sz="2800" b="1" dirty="0" smtClean="0"/>
              <a:t>3.</a:t>
            </a:r>
            <a:r>
              <a:rPr lang="zh-CN" altLang="en-US" sz="2800" b="1" dirty="0" smtClean="0"/>
              <a:t>燃料完全燃烧时放出热量的计算：</a:t>
            </a:r>
            <a:endParaRPr lang="en-US" altLang="zh-CN" sz="2800" b="1" dirty="0" smtClean="0"/>
          </a:p>
        </p:txBody>
      </p:sp>
      <p:sp>
        <p:nvSpPr>
          <p:cNvPr id="3" name="Rectangle 3"/>
          <p:cNvSpPr>
            <a:spLocks noChangeArrowheads="1"/>
          </p:cNvSpPr>
          <p:nvPr/>
        </p:nvSpPr>
        <p:spPr bwMode="auto">
          <a:xfrm>
            <a:off x="7551899" y="1075242"/>
            <a:ext cx="1438214" cy="523220"/>
          </a:xfrm>
          <a:prstGeom prst="rect">
            <a:avLst/>
          </a:prstGeom>
          <a:noFill/>
          <a:ln w="9525">
            <a:noFill/>
            <a:miter lim="800000"/>
          </a:ln>
          <a:effectLst/>
        </p:spPr>
        <p:txBody>
          <a:bodyPr wrap="none" anchor="ctr">
            <a:spAutoFit/>
          </a:bodyPr>
          <a:lstStyle/>
          <a:p>
            <a:pPr eaLnBrk="0" hangingPunct="0"/>
            <a:r>
              <a:rPr lang="zh-CN" altLang="zh-CN" sz="2800" b="1" i="1" dirty="0">
                <a:solidFill>
                  <a:srgbClr val="FF0000"/>
                </a:solidFill>
                <a:latin typeface="Times New Roman" panose="02020603050405020304" pitchFamily="18" charset="0"/>
                <a:cs typeface="Times New Roman" panose="02020603050405020304" pitchFamily="18" charset="0"/>
              </a:rPr>
              <a:t>Q</a:t>
            </a:r>
            <a:r>
              <a:rPr lang="zh-CN" sz="2800" b="1" baseline="-28000" dirty="0">
                <a:solidFill>
                  <a:srgbClr val="FF0000"/>
                </a:solidFill>
                <a:latin typeface="Times New Roman" panose="02020603050405020304" pitchFamily="18" charset="0"/>
                <a:cs typeface="Times New Roman" panose="02020603050405020304" pitchFamily="18" charset="0"/>
              </a:rPr>
              <a:t>放</a:t>
            </a:r>
            <a:r>
              <a:rPr lang="zh-CN" altLang="zh-CN" sz="2800" b="1" i="1" dirty="0">
                <a:solidFill>
                  <a:srgbClr val="FF0000"/>
                </a:solidFill>
                <a:latin typeface="Times New Roman" panose="02020603050405020304" pitchFamily="18" charset="0"/>
                <a:cs typeface="Times New Roman" panose="02020603050405020304" pitchFamily="18" charset="0"/>
              </a:rPr>
              <a:t>=qm </a:t>
            </a:r>
          </a:p>
        </p:txBody>
      </p:sp>
      <p:sp>
        <p:nvSpPr>
          <p:cNvPr id="4" name="Rectangle 2"/>
          <p:cNvSpPr>
            <a:spLocks noChangeArrowheads="1"/>
          </p:cNvSpPr>
          <p:nvPr/>
        </p:nvSpPr>
        <p:spPr bwMode="auto">
          <a:xfrm>
            <a:off x="1386146" y="2334306"/>
            <a:ext cx="8805993" cy="1815882"/>
          </a:xfrm>
          <a:prstGeom prst="rect">
            <a:avLst/>
          </a:prstGeom>
          <a:noFill/>
          <a:ln w="9525">
            <a:noFill/>
            <a:miter lim="800000"/>
          </a:ln>
          <a:effectLst/>
        </p:spPr>
        <p:txBody>
          <a:bodyPr wrap="square">
            <a:spAutoFit/>
          </a:bodyPr>
          <a:lstStyle/>
          <a:p>
            <a:pPr eaLnBrk="0" hangingPunct="0"/>
            <a:r>
              <a:rPr lang="zh-CN" altLang="en-US" sz="2800" b="1" dirty="0"/>
              <a:t>　</a:t>
            </a:r>
            <a:r>
              <a:rPr lang="zh-CN" altLang="en-US" sz="2800" b="1" dirty="0" smtClean="0"/>
              <a:t>其中：</a:t>
            </a:r>
            <a:r>
              <a:rPr lang="en-US" altLang="zh-CN" sz="2800" b="1" dirty="0" smtClean="0"/>
              <a:t>m</a:t>
            </a:r>
            <a:r>
              <a:rPr lang="zh-CN" altLang="en-US" sz="2800" b="1" dirty="0" smtClean="0"/>
              <a:t>表示燃料的质量，单位是</a:t>
            </a:r>
            <a:r>
              <a:rPr lang="en-US" altLang="zh-CN" sz="2800" b="1" dirty="0" smtClean="0"/>
              <a:t>kg</a:t>
            </a:r>
            <a:r>
              <a:rPr lang="zh-CN" altLang="en-US" sz="2800" b="1" dirty="0" smtClean="0"/>
              <a:t>；</a:t>
            </a:r>
            <a:r>
              <a:rPr lang="en-US" altLang="zh-CN" sz="2800" b="1" dirty="0" smtClean="0"/>
              <a:t>q</a:t>
            </a:r>
            <a:r>
              <a:rPr lang="zh-CN" altLang="en-US" sz="2800" b="1" dirty="0" smtClean="0"/>
              <a:t>表示燃料的热值，单位是</a:t>
            </a:r>
            <a:r>
              <a:rPr lang="en-US" altLang="zh-CN" sz="2800" b="1" dirty="0" smtClean="0"/>
              <a:t>J/kg;</a:t>
            </a:r>
            <a:r>
              <a:rPr lang="zh-CN" altLang="zh-CN" sz="2800" b="1" i="1" dirty="0" smtClean="0">
                <a:solidFill>
                  <a:srgbClr val="FF0000"/>
                </a:solidFill>
                <a:latin typeface="Times New Roman" panose="02020603050405020304" pitchFamily="18" charset="0"/>
                <a:cs typeface="Times New Roman" panose="02020603050405020304" pitchFamily="18" charset="0"/>
              </a:rPr>
              <a:t> </a:t>
            </a:r>
            <a:r>
              <a:rPr lang="zh-CN" altLang="zh-CN" sz="2800" b="1" i="1" dirty="0" smtClean="0">
                <a:latin typeface="Times New Roman" panose="02020603050405020304" pitchFamily="18" charset="0"/>
                <a:cs typeface="Times New Roman" panose="02020603050405020304" pitchFamily="18" charset="0"/>
              </a:rPr>
              <a:t>Q</a:t>
            </a:r>
            <a:r>
              <a:rPr lang="zh-CN" altLang="zh-CN" sz="2800" b="1" baseline="-28000" dirty="0" smtClean="0">
                <a:latin typeface="Times New Roman" panose="02020603050405020304" pitchFamily="18" charset="0"/>
                <a:cs typeface="Times New Roman" panose="02020603050405020304" pitchFamily="18" charset="0"/>
              </a:rPr>
              <a:t>放</a:t>
            </a:r>
            <a:r>
              <a:rPr lang="en-US" altLang="zh-CN" sz="2800" b="1" dirty="0" smtClean="0">
                <a:latin typeface="Times New Roman" panose="02020603050405020304" pitchFamily="18" charset="0"/>
                <a:cs typeface="Times New Roman" panose="02020603050405020304" pitchFamily="18" charset="0"/>
              </a:rPr>
              <a:t> </a:t>
            </a:r>
            <a:r>
              <a:rPr lang="zh-CN" altLang="en-US" sz="2800" b="1" dirty="0" smtClean="0">
                <a:latin typeface="Times New Roman" panose="02020603050405020304" pitchFamily="18" charset="0"/>
                <a:cs typeface="Times New Roman" panose="02020603050405020304" pitchFamily="18" charset="0"/>
              </a:rPr>
              <a:t>表示燃料完全燃烧时放出的热量，单位是</a:t>
            </a:r>
            <a:r>
              <a:rPr lang="en-US" altLang="zh-CN" sz="2800" b="1" dirty="0" smtClean="0">
                <a:latin typeface="Times New Roman" panose="02020603050405020304" pitchFamily="18" charset="0"/>
                <a:cs typeface="Times New Roman" panose="02020603050405020304" pitchFamily="18" charset="0"/>
              </a:rPr>
              <a:t>J</a:t>
            </a:r>
            <a:r>
              <a:rPr lang="en-US" altLang="zh-CN" sz="2800" b="1" dirty="0" smtClean="0"/>
              <a:t>.</a:t>
            </a:r>
          </a:p>
          <a:p>
            <a:pPr eaLnBrk="0" hangingPunct="0"/>
            <a:r>
              <a:rPr lang="zh-CN" altLang="en-US" sz="2800" b="1" dirty="0" smtClean="0"/>
              <a:t> </a:t>
            </a:r>
            <a:endParaRPr lang="en-US" altLang="zh-CN" sz="2800" b="1" dirty="0" smtClean="0"/>
          </a:p>
        </p:txBody>
      </p:sp>
      <p:sp>
        <p:nvSpPr>
          <p:cNvPr id="5" name="Text Box 4"/>
          <p:cNvSpPr txBox="1">
            <a:spLocks noChangeArrowheads="1"/>
          </p:cNvSpPr>
          <p:nvPr/>
        </p:nvSpPr>
        <p:spPr>
          <a:xfrm>
            <a:off x="1421332" y="3150605"/>
            <a:ext cx="8301037" cy="3707395"/>
          </a:xfrm>
          <a:prstGeom prst="rect">
            <a:avLst/>
          </a:prstGeom>
        </p:spPr>
        <p:txBody>
          <a:bodyPr anchor="ctr"/>
          <a:lstStyle/>
          <a:p>
            <a:pPr marL="0" marR="0" lvl="0" indent="0" algn="l" defTabSz="914400" rtl="0" eaLnBrk="1" fontAlgn="auto" latinLnBrk="0" hangingPunct="1">
              <a:lnSpc>
                <a:spcPct val="170000"/>
              </a:lnSpc>
              <a:spcBef>
                <a:spcPct val="0"/>
              </a:spcBef>
              <a:spcAft>
                <a:spcPts val="0"/>
              </a:spcAft>
              <a:buClrTx/>
              <a:buSzTx/>
              <a:buFontTx/>
              <a:buNone/>
              <a:defRPr/>
            </a:pPr>
            <a:r>
              <a:rPr kumimoji="0" lang="zh-CN" sz="3200" b="1" i="0" u="none" strike="noStrike" kern="1200" cap="none" spc="0" normalizeH="0" baseline="0" noProof="0" dirty="0" smtClean="0">
                <a:ln>
                  <a:noFill/>
                </a:ln>
                <a:solidFill>
                  <a:schemeClr val="accent1"/>
                </a:solidFill>
                <a:effectLst/>
                <a:uLnTx/>
                <a:uFillTx/>
                <a:latin typeface="宋体" panose="02010600030101010101" pitchFamily="2" charset="-122"/>
                <a:ea typeface="黑体" panose="02010600030101010101" pitchFamily="49" charset="-122"/>
                <a:cs typeface="+mj-cs"/>
              </a:rPr>
              <a:t>热值是燃料的一种</a:t>
            </a:r>
            <a:r>
              <a:rPr kumimoji="0" lang="zh-CN" sz="3200" b="1" i="0" u="none" strike="noStrike" kern="1200" cap="none" spc="0" normalizeH="0" baseline="0" noProof="0" dirty="0" smtClean="0">
                <a:ln>
                  <a:noFill/>
                </a:ln>
                <a:solidFill>
                  <a:srgbClr val="0000FF"/>
                </a:solidFill>
                <a:effectLst/>
                <a:uLnTx/>
                <a:uFillTx/>
                <a:latin typeface="宋体" panose="02010600030101010101" pitchFamily="2" charset="-122"/>
                <a:ea typeface="黑体" panose="02010600030101010101" pitchFamily="49" charset="-122"/>
                <a:cs typeface="+mj-cs"/>
              </a:rPr>
              <a:t>特性</a:t>
            </a:r>
            <a:r>
              <a:rPr kumimoji="0" lang="zh-CN" sz="3200" b="1" i="0" u="none" strike="noStrike" kern="1200" cap="none" spc="0" normalizeH="0" baseline="0" noProof="0" dirty="0" smtClean="0">
                <a:ln>
                  <a:noFill/>
                </a:ln>
                <a:solidFill>
                  <a:schemeClr val="accent1"/>
                </a:solidFill>
                <a:effectLst/>
                <a:uLnTx/>
                <a:uFillTx/>
                <a:latin typeface="宋体" panose="02010600030101010101" pitchFamily="2" charset="-122"/>
                <a:ea typeface="黑体" panose="02010600030101010101" pitchFamily="49" charset="-122"/>
                <a:cs typeface="+mj-cs"/>
              </a:rPr>
              <a:t>，其大小只与燃料的</a:t>
            </a:r>
            <a:r>
              <a:rPr kumimoji="0" lang="zh-CN" sz="3200" b="1" i="0" u="none" strike="noStrike" kern="1200" cap="none" spc="0" normalizeH="0" baseline="0" noProof="0" dirty="0" smtClean="0">
                <a:ln>
                  <a:noFill/>
                </a:ln>
                <a:solidFill>
                  <a:srgbClr val="0000FF"/>
                </a:solidFill>
                <a:effectLst/>
                <a:uLnTx/>
                <a:uFillTx/>
                <a:latin typeface="宋体" panose="02010600030101010101" pitchFamily="2" charset="-122"/>
                <a:ea typeface="黑体" panose="02010600030101010101" pitchFamily="49" charset="-122"/>
                <a:cs typeface="+mj-cs"/>
              </a:rPr>
              <a:t>种类</a:t>
            </a:r>
            <a:r>
              <a:rPr kumimoji="0" lang="zh-CN" sz="3200" b="1" i="0" u="none" strike="noStrike" kern="1200" cap="none" spc="0" normalizeH="0" baseline="0" noProof="0" dirty="0" smtClean="0">
                <a:ln>
                  <a:noFill/>
                </a:ln>
                <a:solidFill>
                  <a:schemeClr val="accent1"/>
                </a:solidFill>
                <a:effectLst/>
                <a:uLnTx/>
                <a:uFillTx/>
                <a:latin typeface="宋体" panose="02010600030101010101" pitchFamily="2" charset="-122"/>
                <a:ea typeface="黑体" panose="02010600030101010101" pitchFamily="49" charset="-122"/>
                <a:cs typeface="+mj-cs"/>
              </a:rPr>
              <a:t>有关，与燃料的</a:t>
            </a:r>
            <a:r>
              <a:rPr kumimoji="0" lang="zh-CN" sz="3200" b="1" i="0" u="none" strike="noStrike" kern="1200" cap="none" spc="0" normalizeH="0" baseline="0" noProof="0" dirty="0" smtClean="0">
                <a:ln>
                  <a:noFill/>
                </a:ln>
                <a:solidFill>
                  <a:srgbClr val="000066"/>
                </a:solidFill>
                <a:effectLst/>
                <a:uLnTx/>
                <a:uFillTx/>
                <a:latin typeface="宋体" panose="02010600030101010101" pitchFamily="2" charset="-122"/>
                <a:ea typeface="黑体" panose="02010600030101010101" pitchFamily="49" charset="-122"/>
                <a:cs typeface="+mj-cs"/>
              </a:rPr>
              <a:t>质量（体积）、是否燃烧、是否完全燃烧无关</a:t>
            </a:r>
            <a:r>
              <a:rPr kumimoji="0" lang="en-US" altLang="zh-CN" sz="3200" b="1" i="0" u="none" strike="noStrike" kern="1200" cap="none" spc="0" normalizeH="0" baseline="0" noProof="0" dirty="0" smtClean="0">
                <a:ln>
                  <a:noFill/>
                </a:ln>
                <a:solidFill>
                  <a:srgbClr val="000066"/>
                </a:solidFill>
                <a:effectLst/>
                <a:uLnTx/>
                <a:uFillTx/>
                <a:latin typeface="宋体" panose="02010600030101010101" pitchFamily="2" charset="-122"/>
                <a:ea typeface="黑体" panose="02010600030101010101" pitchFamily="49" charset="-122"/>
                <a:cs typeface="+mj-cs"/>
              </a:rPr>
              <a:t>.</a:t>
            </a:r>
            <a:endParaRPr kumimoji="0" lang="zh-CN" sz="3200" b="1" i="0" u="none" strike="noStrike" kern="1200" cap="none" spc="0" normalizeH="0" baseline="0" noProof="0" dirty="0">
              <a:ln>
                <a:noFill/>
              </a:ln>
              <a:solidFill>
                <a:srgbClr val="000066"/>
              </a:solidFill>
              <a:effectLst/>
              <a:uLnTx/>
              <a:uFillTx/>
              <a:latin typeface="宋体" panose="02010600030101010101" pitchFamily="2" charset="-122"/>
              <a:ea typeface="黑体" panose="0201060003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P spid="3" grpId="0" autoUpdateAnimBg="0"/>
      <p:bldP spid="4" grpId="0" bldLvl="0" autoUpdateAnimBg="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280946" y="647409"/>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考点四   比热容</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3" name="Picture 3" descr="三亚"/>
          <p:cNvPicPr>
            <a:picLocks noChangeAspect="1" noChangeArrowheads="1"/>
          </p:cNvPicPr>
          <p:nvPr/>
        </p:nvPicPr>
        <p:blipFill>
          <a:blip r:embed="rId2"/>
          <a:srcRect/>
          <a:stretch>
            <a:fillRect/>
          </a:stretch>
        </p:blipFill>
        <p:spPr bwMode="auto">
          <a:xfrm>
            <a:off x="2190329" y="1410606"/>
            <a:ext cx="6973887" cy="3190875"/>
          </a:xfrm>
          <a:prstGeom prst="rect">
            <a:avLst/>
          </a:prstGeom>
          <a:noFill/>
          <a:ln w="25400" cap="flat" cmpd="sng">
            <a:solidFill>
              <a:schemeClr val="accent2"/>
            </a:solidFill>
            <a:miter lim="800000"/>
            <a:headEnd/>
            <a:tailEnd/>
          </a:ln>
          <a:effectLst/>
        </p:spPr>
      </p:pic>
      <p:sp>
        <p:nvSpPr>
          <p:cNvPr id="4" name="Text Box 4"/>
          <p:cNvSpPr txBox="1">
            <a:spLocks noChangeArrowheads="1"/>
          </p:cNvSpPr>
          <p:nvPr/>
        </p:nvSpPr>
        <p:spPr bwMode="auto">
          <a:xfrm>
            <a:off x="2398196" y="4786474"/>
            <a:ext cx="6624637" cy="1815882"/>
          </a:xfrm>
          <a:prstGeom prst="rect">
            <a:avLst/>
          </a:prstGeom>
          <a:noFill/>
          <a:ln w="9525">
            <a:noFill/>
            <a:miter lim="800000"/>
          </a:ln>
          <a:effectLst/>
        </p:spPr>
        <p:txBody>
          <a:bodyPr>
            <a:spAutoFit/>
          </a:bodyPr>
          <a:lstStyle/>
          <a:p>
            <a:pPr eaLnBrk="0" hangingPunct="0"/>
            <a:r>
              <a:rPr lang="zh-CN" altLang="en-US" sz="2800" b="1" dirty="0">
                <a:latin typeface="宋体" panose="02010600030101010101" pitchFamily="2" charset="-122"/>
              </a:rPr>
              <a:t>　　同样的日照条件，海水的温度和沙滩不一</a:t>
            </a:r>
            <a:r>
              <a:rPr lang="zh-CN" altLang="en-US" sz="2800" b="1" dirty="0" smtClean="0">
                <a:latin typeface="宋体" panose="02010600030101010101" pitchFamily="2" charset="-122"/>
              </a:rPr>
              <a:t>样</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白</a:t>
            </a:r>
            <a:r>
              <a:rPr lang="zh-CN" altLang="en-US" sz="2800" b="1" dirty="0">
                <a:latin typeface="宋体" panose="02010600030101010101" pitchFamily="2" charset="-122"/>
              </a:rPr>
              <a:t>天，海水凉，沙滩烫</a:t>
            </a:r>
            <a:r>
              <a:rPr lang="zh-CN" altLang="en-US" sz="2800" b="1" dirty="0" smtClean="0">
                <a:latin typeface="宋体" panose="02010600030101010101" pitchFamily="2" charset="-122"/>
              </a:rPr>
              <a:t>脚</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傍</a:t>
            </a:r>
            <a:r>
              <a:rPr lang="zh-CN" altLang="en-US" sz="2800" b="1" dirty="0">
                <a:latin typeface="宋体" panose="02010600030101010101" pitchFamily="2" charset="-122"/>
              </a:rPr>
              <a:t>晚，沙滩凉了下来，海水却还暖暖的，这是为什么呢？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327380" y="889045"/>
            <a:ext cx="8740351" cy="4345428"/>
          </a:xfrm>
          <a:prstGeom prst="roundRect">
            <a:avLst>
              <a:gd name="adj" fmla="val 16667"/>
            </a:avLst>
          </a:prstGeom>
          <a:gradFill rotWithShape="1">
            <a:gsLst>
              <a:gs pos="0">
                <a:srgbClr val="FFFF99"/>
              </a:gs>
              <a:gs pos="100000">
                <a:schemeClr val="bg1"/>
              </a:gs>
            </a:gsLst>
            <a:lin ang="5400000" scaled="1"/>
          </a:gradFill>
          <a:ln w="12700" cmpd="sng">
            <a:solidFill>
              <a:srgbClr val="FFFF99"/>
            </a:solidFill>
            <a:round/>
          </a:ln>
          <a:effectLst>
            <a:outerShdw dist="56796" dir="3806097" algn="ctr" rotWithShape="0">
              <a:schemeClr val="bg2"/>
            </a:outerShdw>
          </a:effectLst>
        </p:spPr>
        <p:txBody>
          <a:bodyPr wrap="none" anchor="ctr"/>
          <a:lstStyle/>
          <a:p>
            <a:endParaRPr lang="zh-CN" altLang="en-US"/>
          </a:p>
        </p:txBody>
      </p:sp>
      <p:sp>
        <p:nvSpPr>
          <p:cNvPr id="3" name="Rectangle 5"/>
          <p:cNvSpPr>
            <a:spLocks noRot="1" noChangeArrowheads="1"/>
          </p:cNvSpPr>
          <p:nvPr/>
        </p:nvSpPr>
        <p:spPr bwMode="auto">
          <a:xfrm>
            <a:off x="1586204" y="1576873"/>
            <a:ext cx="8565503" cy="2505301"/>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zh-CN" altLang="en-US" sz="2800" b="1" dirty="0" smtClean="0">
                <a:solidFill>
                  <a:srgbClr val="003300"/>
                </a:solidFill>
                <a:latin typeface="楷体_GB2312" panose="02010609030101010101" pitchFamily="1" charset="-122"/>
                <a:ea typeface="楷体_GB2312" panose="02010609030101010101" pitchFamily="1" charset="-122"/>
              </a:rPr>
              <a:t>1</a:t>
            </a:r>
            <a:r>
              <a:rPr lang="en-US" altLang="zh-CN" sz="2800" b="1" dirty="0" smtClean="0">
                <a:solidFill>
                  <a:srgbClr val="003300"/>
                </a:solidFill>
                <a:latin typeface="楷体_GB2312" panose="02010609030101010101" pitchFamily="1" charset="-122"/>
                <a:ea typeface="楷体_GB2312" panose="02010609030101010101" pitchFamily="1" charset="-122"/>
              </a:rPr>
              <a:t>.</a:t>
            </a:r>
            <a:r>
              <a:rPr lang="zh-CN" altLang="en-US" sz="2800" b="1" dirty="0" smtClean="0">
                <a:solidFill>
                  <a:srgbClr val="003300"/>
                </a:solidFill>
                <a:latin typeface="宋体" panose="02010600030101010101" pitchFamily="2" charset="-122"/>
              </a:rPr>
              <a:t>比</a:t>
            </a:r>
            <a:r>
              <a:rPr lang="zh-CN" altLang="en-US" sz="2800" b="1" dirty="0">
                <a:solidFill>
                  <a:srgbClr val="003300"/>
                </a:solidFill>
                <a:latin typeface="宋体" panose="02010600030101010101" pitchFamily="2" charset="-122"/>
              </a:rPr>
              <a:t>热容的定义</a:t>
            </a:r>
            <a:r>
              <a:rPr lang="zh-CN" altLang="en-US" sz="2800" dirty="0">
                <a:solidFill>
                  <a:srgbClr val="003300"/>
                </a:solidFill>
                <a:latin typeface="宋体" panose="02010600030101010101" pitchFamily="2" charset="-122"/>
              </a:rPr>
              <a:t>:</a:t>
            </a:r>
            <a:endParaRPr lang="zh-CN" altLang="en-US" sz="2800" b="1" dirty="0">
              <a:solidFill>
                <a:srgbClr val="003300"/>
              </a:solidFill>
              <a:latin typeface="宋体" panose="02010600030101010101" pitchFamily="2" charset="-122"/>
            </a:endParaRPr>
          </a:p>
          <a:p>
            <a:pPr marL="342900" indent="-342900" eaLnBrk="0" hangingPunct="0">
              <a:lnSpc>
                <a:spcPct val="140000"/>
              </a:lnSpc>
              <a:buFontTx/>
              <a:buNone/>
            </a:pPr>
            <a:r>
              <a:rPr lang="zh-CN" altLang="en-US" sz="2800" dirty="0">
                <a:solidFill>
                  <a:srgbClr val="003300"/>
                </a:solidFill>
              </a:rPr>
              <a:t>         </a:t>
            </a:r>
            <a:r>
              <a:rPr lang="zh-CN" altLang="en-US" sz="2800" dirty="0" smtClean="0">
                <a:solidFill>
                  <a:srgbClr val="003300"/>
                </a:solidFill>
              </a:rPr>
              <a:t>一定质量的某种物质，在温度升高时吸收的热量与它的质量和升高的温度乘积之比，叫做这种物质的比热容</a:t>
            </a:r>
            <a:r>
              <a:rPr lang="en-US" altLang="zh-CN" sz="2800" dirty="0" smtClean="0">
                <a:solidFill>
                  <a:srgbClr val="003300"/>
                </a:solidFill>
              </a:rPr>
              <a:t>.</a:t>
            </a:r>
            <a:endParaRPr lang="zh-CN" altLang="en-US" sz="2800" dirty="0">
              <a:solidFill>
                <a:srgbClr val="003300"/>
              </a:solidFill>
              <a:latin typeface="楷体_GB2312" panose="02010609030101010101" pitchFamily="1" charset="-122"/>
              <a:ea typeface="楷体_GB2312" panose="02010609030101010101" pitchFamily="1"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467338" y="926367"/>
            <a:ext cx="9365502" cy="4662670"/>
          </a:xfrm>
          <a:prstGeom prst="roundRect">
            <a:avLst>
              <a:gd name="adj" fmla="val 16667"/>
            </a:avLst>
          </a:prstGeom>
          <a:gradFill rotWithShape="1">
            <a:gsLst>
              <a:gs pos="0">
                <a:srgbClr val="FFFF99"/>
              </a:gs>
              <a:gs pos="100000">
                <a:schemeClr val="bg1"/>
              </a:gs>
            </a:gsLst>
            <a:lin ang="5400000" scaled="1"/>
          </a:gradFill>
          <a:ln w="12700" cmpd="sng">
            <a:solidFill>
              <a:srgbClr val="FFFF99"/>
            </a:solidFill>
            <a:round/>
          </a:ln>
          <a:effectLst>
            <a:outerShdw dist="56796" dir="3806097" algn="ctr" rotWithShape="0">
              <a:schemeClr val="bg2"/>
            </a:outerShdw>
          </a:effectLst>
        </p:spPr>
        <p:txBody>
          <a:bodyPr wrap="none" anchor="ctr"/>
          <a:lstStyle/>
          <a:p>
            <a:endParaRPr lang="zh-CN" altLang="en-US"/>
          </a:p>
        </p:txBody>
      </p:sp>
      <p:sp>
        <p:nvSpPr>
          <p:cNvPr id="4" name="Rectangle 5"/>
          <p:cNvSpPr>
            <a:spLocks noRot="1" noChangeArrowheads="1"/>
          </p:cNvSpPr>
          <p:nvPr/>
        </p:nvSpPr>
        <p:spPr bwMode="auto">
          <a:xfrm>
            <a:off x="1642188" y="1287624"/>
            <a:ext cx="9013371" cy="3711785"/>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en-US" altLang="zh-CN" sz="2800" b="1" dirty="0" smtClean="0">
                <a:solidFill>
                  <a:srgbClr val="003300"/>
                </a:solidFill>
                <a:latin typeface="楷体_GB2312" panose="02010609030101010101" pitchFamily="1" charset="-122"/>
                <a:ea typeface="楷体_GB2312" panose="02010609030101010101" pitchFamily="1" charset="-122"/>
              </a:rPr>
              <a:t>2.</a:t>
            </a:r>
            <a:r>
              <a:rPr lang="zh-CN" altLang="en-US" sz="2800" b="1" dirty="0" smtClean="0">
                <a:solidFill>
                  <a:srgbClr val="003300"/>
                </a:solidFill>
                <a:latin typeface="宋体" panose="02010600030101010101" pitchFamily="2" charset="-122"/>
              </a:rPr>
              <a:t>比</a:t>
            </a:r>
            <a:r>
              <a:rPr lang="zh-CN" altLang="en-US" sz="2800" b="1" dirty="0">
                <a:solidFill>
                  <a:srgbClr val="003300"/>
                </a:solidFill>
                <a:latin typeface="宋体" panose="02010600030101010101" pitchFamily="2" charset="-122"/>
              </a:rPr>
              <a:t>热容</a:t>
            </a:r>
            <a:r>
              <a:rPr lang="zh-CN" altLang="en-US" sz="2800" b="1" dirty="0" smtClean="0">
                <a:solidFill>
                  <a:srgbClr val="003300"/>
                </a:solidFill>
                <a:latin typeface="宋体" panose="02010600030101010101" pitchFamily="2" charset="-122"/>
              </a:rPr>
              <a:t>的物理意义</a:t>
            </a:r>
            <a:r>
              <a:rPr lang="zh-CN" altLang="en-US" sz="2800" dirty="0" smtClean="0">
                <a:solidFill>
                  <a:srgbClr val="003300"/>
                </a:solidFill>
                <a:latin typeface="宋体" panose="02010600030101010101" pitchFamily="2" charset="-122"/>
              </a:rPr>
              <a:t>:</a:t>
            </a:r>
            <a:endParaRPr lang="zh-CN" altLang="en-US" sz="2800" b="1" dirty="0">
              <a:solidFill>
                <a:srgbClr val="003300"/>
              </a:solidFill>
              <a:latin typeface="宋体" panose="02010600030101010101" pitchFamily="2" charset="-122"/>
            </a:endParaRPr>
          </a:p>
          <a:p>
            <a:pPr marL="342900" indent="-342900" eaLnBrk="0" hangingPunct="0">
              <a:lnSpc>
                <a:spcPct val="140000"/>
              </a:lnSpc>
              <a:buFontTx/>
              <a:buNone/>
            </a:pPr>
            <a:r>
              <a:rPr lang="zh-CN" altLang="en-US" sz="2800" dirty="0">
                <a:solidFill>
                  <a:srgbClr val="003300"/>
                </a:solidFill>
              </a:rPr>
              <a:t>   </a:t>
            </a:r>
            <a:r>
              <a:rPr lang="zh-CN" altLang="en-US" sz="2800" dirty="0" smtClean="0">
                <a:solidFill>
                  <a:srgbClr val="003300"/>
                </a:solidFill>
              </a:rPr>
              <a:t>表示物质的吸热本领，比热容是物质的一种特性，每种物质都有自己的比热容</a:t>
            </a:r>
            <a:r>
              <a:rPr lang="en-US" altLang="zh-CN" sz="2800" dirty="0" smtClean="0">
                <a:solidFill>
                  <a:srgbClr val="003300"/>
                </a:solidFill>
              </a:rPr>
              <a:t>.</a:t>
            </a:r>
            <a:r>
              <a:rPr lang="zh-CN" altLang="en-US" sz="2800" dirty="0" smtClean="0">
                <a:solidFill>
                  <a:srgbClr val="003300"/>
                </a:solidFill>
              </a:rPr>
              <a:t>同种物质的比热容是一定的，不随物体吸收或放出热量的多少、质量、身高或降低的温度而改变</a:t>
            </a:r>
            <a:r>
              <a:rPr lang="en-US" altLang="zh-CN" sz="2800" dirty="0" smtClean="0">
                <a:solidFill>
                  <a:srgbClr val="003300"/>
                </a:solidFill>
              </a:rPr>
              <a:t>.</a:t>
            </a:r>
            <a:r>
              <a:rPr lang="zh-CN" altLang="en-US" sz="2800" dirty="0" smtClean="0">
                <a:solidFill>
                  <a:srgbClr val="003300"/>
                </a:solidFill>
              </a:rPr>
              <a:t>不同物质的比热容一般不同，同种物质的比热容和状态有关，如水和冰的比热容就不一样</a:t>
            </a:r>
            <a:r>
              <a:rPr lang="en-US" altLang="zh-CN" sz="2800" dirty="0" smtClean="0">
                <a:solidFill>
                  <a:srgbClr val="003300"/>
                </a:solidFill>
              </a:rPr>
              <a:t>.</a:t>
            </a:r>
            <a:endParaRPr lang="zh-CN" altLang="en-US" sz="2800" dirty="0">
              <a:solidFill>
                <a:srgbClr val="003300"/>
              </a:solidFill>
              <a:latin typeface="楷体_GB2312" panose="02010609030101010101" pitchFamily="1" charset="-122"/>
              <a:ea typeface="楷体_GB2312" panose="02010609030101010101" pitchFamily="1"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551314" y="1262269"/>
            <a:ext cx="9244204" cy="3962874"/>
          </a:xfrm>
          <a:prstGeom prst="roundRect">
            <a:avLst>
              <a:gd name="adj" fmla="val 16667"/>
            </a:avLst>
          </a:prstGeom>
          <a:gradFill rotWithShape="1">
            <a:gsLst>
              <a:gs pos="0">
                <a:srgbClr val="FFFF99"/>
              </a:gs>
              <a:gs pos="100000">
                <a:schemeClr val="bg1"/>
              </a:gs>
            </a:gsLst>
            <a:lin ang="5400000" scaled="1"/>
          </a:gradFill>
          <a:ln w="12700" cmpd="sng">
            <a:solidFill>
              <a:srgbClr val="FFFF99"/>
            </a:solidFill>
            <a:round/>
          </a:ln>
          <a:effectLst>
            <a:outerShdw dist="56796" dir="3806097" algn="ctr" rotWithShape="0">
              <a:schemeClr val="bg2"/>
            </a:outerShdw>
          </a:effectLst>
        </p:spPr>
        <p:txBody>
          <a:bodyPr wrap="none" anchor="ctr"/>
          <a:lstStyle/>
          <a:p>
            <a:endParaRPr lang="zh-CN" altLang="en-US"/>
          </a:p>
        </p:txBody>
      </p:sp>
      <p:sp>
        <p:nvSpPr>
          <p:cNvPr id="3" name="Rectangle 5"/>
          <p:cNvSpPr>
            <a:spLocks noRot="1" noChangeArrowheads="1"/>
          </p:cNvSpPr>
          <p:nvPr/>
        </p:nvSpPr>
        <p:spPr bwMode="auto">
          <a:xfrm>
            <a:off x="1847461" y="1259632"/>
            <a:ext cx="9013371" cy="3108543"/>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en-US" altLang="zh-CN" sz="2800" b="1" dirty="0" smtClean="0">
                <a:solidFill>
                  <a:srgbClr val="003300"/>
                </a:solidFill>
                <a:latin typeface="楷体_GB2312" panose="02010609030101010101" pitchFamily="1" charset="-122"/>
                <a:ea typeface="楷体_GB2312" panose="02010609030101010101" pitchFamily="1" charset="-122"/>
              </a:rPr>
              <a:t>3.</a:t>
            </a:r>
            <a:r>
              <a:rPr lang="zh-CN" altLang="en-US" sz="2800" b="1" dirty="0" smtClean="0">
                <a:solidFill>
                  <a:srgbClr val="003300"/>
                </a:solidFill>
                <a:latin typeface="宋体" panose="02010600030101010101" pitchFamily="2" charset="-122"/>
              </a:rPr>
              <a:t>比</a:t>
            </a:r>
            <a:r>
              <a:rPr lang="zh-CN" altLang="en-US" sz="2800" b="1" dirty="0">
                <a:solidFill>
                  <a:srgbClr val="003300"/>
                </a:solidFill>
                <a:latin typeface="宋体" panose="02010600030101010101" pitchFamily="2" charset="-122"/>
              </a:rPr>
              <a:t>热容</a:t>
            </a:r>
            <a:r>
              <a:rPr lang="zh-CN" altLang="en-US" sz="2800" b="1" dirty="0" smtClean="0">
                <a:solidFill>
                  <a:srgbClr val="003300"/>
                </a:solidFill>
                <a:latin typeface="宋体" panose="02010600030101010101" pitchFamily="2" charset="-122"/>
              </a:rPr>
              <a:t>的单位</a:t>
            </a:r>
            <a:r>
              <a:rPr lang="zh-CN" altLang="en-US" sz="2800" dirty="0" smtClean="0">
                <a:solidFill>
                  <a:srgbClr val="003300"/>
                </a:solidFill>
                <a:latin typeface="宋体" panose="02010600030101010101" pitchFamily="2" charset="-122"/>
              </a:rPr>
              <a:t>:</a:t>
            </a:r>
            <a:endParaRPr lang="zh-CN" altLang="en-US" sz="2800" b="1" dirty="0">
              <a:solidFill>
                <a:srgbClr val="003300"/>
              </a:solidFill>
              <a:latin typeface="宋体" panose="02010600030101010101" pitchFamily="2" charset="-122"/>
            </a:endParaRPr>
          </a:p>
          <a:p>
            <a:pPr marL="342900" indent="-342900" eaLnBrk="0" hangingPunct="0">
              <a:lnSpc>
                <a:spcPct val="140000"/>
              </a:lnSpc>
              <a:buFontTx/>
              <a:buNone/>
            </a:pPr>
            <a:r>
              <a:rPr lang="zh-CN" altLang="en-US" sz="2800" dirty="0">
                <a:solidFill>
                  <a:srgbClr val="003300"/>
                </a:solidFill>
              </a:rPr>
              <a:t>   </a:t>
            </a:r>
            <a:r>
              <a:rPr lang="zh-CN" altLang="en-US" sz="2800" dirty="0" smtClean="0">
                <a:solidFill>
                  <a:srgbClr val="003300"/>
                </a:solidFill>
              </a:rPr>
              <a:t>焦耳</a:t>
            </a:r>
            <a:r>
              <a:rPr lang="en-US" altLang="zh-CN" sz="2800" dirty="0" smtClean="0">
                <a:solidFill>
                  <a:srgbClr val="003300"/>
                </a:solidFill>
              </a:rPr>
              <a:t>/</a:t>
            </a:r>
            <a:r>
              <a:rPr lang="zh-CN" altLang="en-US" sz="2800" dirty="0" smtClean="0">
                <a:solidFill>
                  <a:srgbClr val="003300"/>
                </a:solidFill>
              </a:rPr>
              <a:t>（千克</a:t>
            </a:r>
            <a:r>
              <a:rPr lang="en-US" altLang="zh-CN" sz="2800" dirty="0" smtClean="0">
                <a:solidFill>
                  <a:srgbClr val="003300"/>
                </a:solidFill>
              </a:rPr>
              <a:t>·</a:t>
            </a:r>
            <a:r>
              <a:rPr lang="zh-CN" altLang="en-US" sz="2800" dirty="0" smtClean="0">
                <a:solidFill>
                  <a:srgbClr val="003300"/>
                </a:solidFill>
              </a:rPr>
              <a:t>摄氏度</a:t>
            </a:r>
            <a:r>
              <a:rPr lang="en-US" altLang="zh-CN" sz="2800" dirty="0" smtClean="0">
                <a:solidFill>
                  <a:srgbClr val="003300"/>
                </a:solidFill>
              </a:rPr>
              <a:t>)</a:t>
            </a:r>
            <a:r>
              <a:rPr lang="zh-CN" altLang="en-US" sz="2800" dirty="0" smtClean="0">
                <a:solidFill>
                  <a:srgbClr val="003300"/>
                </a:solidFill>
              </a:rPr>
              <a:t>［</a:t>
            </a:r>
            <a:r>
              <a:rPr lang="en-US" altLang="zh-CN" sz="2800" dirty="0" smtClean="0">
                <a:solidFill>
                  <a:srgbClr val="003300"/>
                </a:solidFill>
              </a:rPr>
              <a:t>J/(kg·℃) </a:t>
            </a:r>
            <a:r>
              <a:rPr lang="zh-CN" altLang="en-US" sz="2800" dirty="0" smtClean="0">
                <a:solidFill>
                  <a:srgbClr val="003300"/>
                </a:solidFill>
              </a:rPr>
              <a:t>］</a:t>
            </a:r>
            <a:r>
              <a:rPr lang="en-US" altLang="zh-CN" sz="2800" dirty="0" smtClean="0">
                <a:solidFill>
                  <a:srgbClr val="003300"/>
                </a:solidFill>
              </a:rPr>
              <a:t>.</a:t>
            </a:r>
            <a:r>
              <a:rPr lang="zh-CN" altLang="en-US" sz="2800" dirty="0" smtClean="0">
                <a:solidFill>
                  <a:srgbClr val="003300"/>
                </a:solidFill>
              </a:rPr>
              <a:t>水的比热容最大，其大小为</a:t>
            </a:r>
            <a:r>
              <a:rPr lang="en-US" altLang="zh-CN" sz="2800" dirty="0" smtClean="0">
                <a:solidFill>
                  <a:srgbClr val="003300"/>
                </a:solidFill>
              </a:rPr>
              <a:t>4.2×10</a:t>
            </a:r>
            <a:r>
              <a:rPr lang="en-US" altLang="zh-CN" sz="2800" baseline="30000" dirty="0" smtClean="0">
                <a:solidFill>
                  <a:srgbClr val="003300"/>
                </a:solidFill>
              </a:rPr>
              <a:t>3</a:t>
            </a:r>
            <a:r>
              <a:rPr lang="en-US" altLang="zh-CN" sz="2800" dirty="0" smtClean="0">
                <a:solidFill>
                  <a:srgbClr val="003300"/>
                </a:solidFill>
              </a:rPr>
              <a:t>J/(kg·℃),</a:t>
            </a:r>
            <a:r>
              <a:rPr lang="zh-CN" altLang="en-US" sz="2800" dirty="0" smtClean="0">
                <a:solidFill>
                  <a:srgbClr val="003300"/>
                </a:solidFill>
              </a:rPr>
              <a:t>它表示</a:t>
            </a:r>
            <a:r>
              <a:rPr lang="en-US" altLang="zh-CN" sz="2800" dirty="0" smtClean="0">
                <a:solidFill>
                  <a:srgbClr val="003300"/>
                </a:solidFill>
              </a:rPr>
              <a:t>1kg</a:t>
            </a:r>
            <a:r>
              <a:rPr lang="zh-CN" altLang="en-US" sz="2800" dirty="0" smtClean="0">
                <a:solidFill>
                  <a:srgbClr val="003300"/>
                </a:solidFill>
              </a:rPr>
              <a:t>水温度升高（或降低）</a:t>
            </a:r>
            <a:r>
              <a:rPr lang="en-US" altLang="zh-CN" sz="2800" dirty="0" smtClean="0">
                <a:solidFill>
                  <a:srgbClr val="003300"/>
                </a:solidFill>
              </a:rPr>
              <a:t>1℃</a:t>
            </a:r>
            <a:r>
              <a:rPr lang="zh-CN" altLang="en-US" sz="2800" dirty="0" smtClean="0">
                <a:solidFill>
                  <a:srgbClr val="003300"/>
                </a:solidFill>
              </a:rPr>
              <a:t>时，吸收（或放出）的热量是</a:t>
            </a:r>
            <a:r>
              <a:rPr lang="en-US" altLang="zh-CN" sz="2800" dirty="0" smtClean="0">
                <a:solidFill>
                  <a:srgbClr val="003300"/>
                </a:solidFill>
              </a:rPr>
              <a:t>4.2×10</a:t>
            </a:r>
            <a:r>
              <a:rPr lang="en-US" altLang="zh-CN" sz="2800" baseline="30000" dirty="0" smtClean="0">
                <a:solidFill>
                  <a:srgbClr val="003300"/>
                </a:solidFill>
              </a:rPr>
              <a:t>3</a:t>
            </a:r>
            <a:r>
              <a:rPr lang="en-US" altLang="zh-CN" sz="2800" dirty="0" smtClean="0">
                <a:solidFill>
                  <a:srgbClr val="003300"/>
                </a:solidFill>
              </a:rPr>
              <a:t>J.</a:t>
            </a:r>
          </a:p>
          <a:p>
            <a:pPr marL="342900" indent="-342900" eaLnBrk="0" hangingPunct="0">
              <a:lnSpc>
                <a:spcPct val="140000"/>
              </a:lnSpc>
              <a:buFontTx/>
              <a:buNone/>
            </a:pPr>
            <a:endParaRPr lang="zh-CN" altLang="en-US" sz="2800" dirty="0">
              <a:solidFill>
                <a:srgbClr val="003300"/>
              </a:solidFill>
              <a:latin typeface="楷体_GB2312" panose="02010609030101010101" pitchFamily="1" charset="-122"/>
              <a:ea typeface="楷体_GB2312" panose="02010609030101010101" pitchFamily="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9251" y="998290"/>
            <a:ext cx="4462943" cy="523220"/>
          </a:xfrm>
          <a:prstGeom prst="rect">
            <a:avLst/>
          </a:prstGeom>
          <a:noFill/>
        </p:spPr>
        <p:txBody>
          <a:bodyPr wrap="square" rtlCol="0">
            <a:spAutoFit/>
          </a:bodyPr>
          <a:lstStyle/>
          <a:p>
            <a:endParaRPr lang="zh-CN" altLang="en-US" sz="2800" dirty="0" smtClean="0"/>
          </a:p>
        </p:txBody>
      </p:sp>
      <p:pic>
        <p:nvPicPr>
          <p:cNvPr id="7" name="Picture 6"/>
          <p:cNvPicPr>
            <a:picLocks noChangeAspect="1" noChangeArrowheads="1"/>
          </p:cNvPicPr>
          <p:nvPr/>
        </p:nvPicPr>
        <p:blipFill>
          <a:blip r:embed="rId2"/>
          <a:srcRect/>
          <a:stretch>
            <a:fillRect/>
          </a:stretch>
        </p:blipFill>
        <p:spPr bwMode="auto">
          <a:xfrm>
            <a:off x="1490176" y="1087599"/>
            <a:ext cx="3132138" cy="2479675"/>
          </a:xfrm>
          <a:prstGeom prst="rect">
            <a:avLst/>
          </a:prstGeom>
          <a:noFill/>
          <a:ln w="28575" cap="flat" cmpd="sng">
            <a:solidFill>
              <a:srgbClr val="0066CC"/>
            </a:solidFill>
            <a:miter lim="800000"/>
            <a:headEnd/>
            <a:tailEnd/>
          </a:ln>
          <a:effectLst>
            <a:outerShdw dist="107763" dir="2700000" algn="ctr" rotWithShape="0">
              <a:srgbClr val="808080">
                <a:alpha val="50000"/>
              </a:srgbClr>
            </a:outerShdw>
          </a:effectLst>
        </p:spPr>
      </p:pic>
      <p:sp>
        <p:nvSpPr>
          <p:cNvPr id="8" name="Text Box 5"/>
          <p:cNvSpPr txBox="1">
            <a:spLocks noChangeArrowheads="1"/>
          </p:cNvSpPr>
          <p:nvPr/>
        </p:nvSpPr>
        <p:spPr bwMode="auto">
          <a:xfrm>
            <a:off x="5677161" y="1546712"/>
            <a:ext cx="4500563" cy="1371600"/>
          </a:xfrm>
          <a:prstGeom prst="rect">
            <a:avLst/>
          </a:prstGeom>
          <a:noFill/>
          <a:ln w="9525">
            <a:noFill/>
            <a:miter lim="800000"/>
          </a:ln>
          <a:effectLst/>
        </p:spPr>
        <p:txBody>
          <a:bodyPr>
            <a:spAutoFit/>
          </a:bodyPr>
          <a:lstStyle/>
          <a:p>
            <a:pPr eaLnBrk="0" hangingPunct="0"/>
            <a:r>
              <a:rPr lang="zh-CN" altLang="en-US" sz="2800" b="1" dirty="0">
                <a:latin typeface="Times New Roman" panose="02020603050405020304" pitchFamily="18" charset="0"/>
              </a:rPr>
              <a:t>　　自古以来，人们就在不断地寻找与</a:t>
            </a:r>
            <a:r>
              <a:rPr lang="zh-CN" altLang="en-US" sz="2800" b="1" dirty="0">
                <a:latin typeface="宋体" panose="02010600030101010101" pitchFamily="2" charset="-122"/>
              </a:rPr>
              <a:t>“</a:t>
            </a:r>
            <a:r>
              <a:rPr lang="zh-CN" altLang="en-US" sz="2800" b="1" dirty="0">
                <a:latin typeface="Times New Roman" panose="02020603050405020304" pitchFamily="18" charset="0"/>
              </a:rPr>
              <a:t>热</a:t>
            </a:r>
            <a:r>
              <a:rPr lang="zh-CN" altLang="en-US" sz="2800" b="1" dirty="0">
                <a:latin typeface="宋体" panose="02010600030101010101" pitchFamily="2" charset="-122"/>
              </a:rPr>
              <a:t>”</a:t>
            </a:r>
            <a:r>
              <a:rPr lang="zh-CN" altLang="en-US" sz="2800" b="1" dirty="0">
                <a:latin typeface="Times New Roman" panose="02020603050405020304" pitchFamily="18" charset="0"/>
              </a:rPr>
              <a:t>有关的某种能</a:t>
            </a:r>
            <a:r>
              <a:rPr lang="zh-CN" altLang="en-US" sz="2800" b="1" dirty="0" smtClean="0">
                <a:latin typeface="Times New Roman" panose="02020603050405020304" pitchFamily="18" charset="0"/>
              </a:rPr>
              <a:t>量</a:t>
            </a:r>
            <a:r>
              <a:rPr lang="en-US" altLang="zh-CN" sz="2800" b="1" dirty="0" smtClean="0">
                <a:latin typeface="Times New Roman" panose="02020603050405020304" pitchFamily="18" charset="0"/>
              </a:rPr>
              <a:t>.</a:t>
            </a:r>
            <a:endParaRPr lang="zh-CN" altLang="en-US" sz="2800" b="1" u="sng" dirty="0">
              <a:latin typeface="Times New Roman" panose="02020603050405020304" pitchFamily="18" charset="0"/>
            </a:endParaRPr>
          </a:p>
        </p:txBody>
      </p:sp>
      <p:pic>
        <p:nvPicPr>
          <p:cNvPr id="9" name="Picture 2" descr="359b033b5bb5c9ea030d7750d539b6003bf3b382"/>
          <p:cNvPicPr>
            <a:picLocks noChangeAspect="1" noChangeArrowheads="1"/>
          </p:cNvPicPr>
          <p:nvPr/>
        </p:nvPicPr>
        <p:blipFill>
          <a:blip r:embed="rId3"/>
          <a:srcRect/>
          <a:stretch>
            <a:fillRect/>
          </a:stretch>
        </p:blipFill>
        <p:spPr bwMode="auto">
          <a:xfrm>
            <a:off x="5734730" y="3841589"/>
            <a:ext cx="4248150" cy="2232025"/>
          </a:xfrm>
          <a:prstGeom prst="rect">
            <a:avLst/>
          </a:prstGeom>
          <a:noFill/>
          <a:ln w="28575" cap="flat" cmpd="sng">
            <a:solidFill>
              <a:srgbClr val="231094"/>
            </a:solidFill>
            <a:miter lim="800000"/>
            <a:headEnd/>
            <a:tailEnd/>
          </a:ln>
          <a:effectLst>
            <a:outerShdw dist="107763" dir="2700000" algn="ctr" rotWithShape="0">
              <a:srgbClr val="808080">
                <a:alpha val="50000"/>
              </a:srgbClr>
            </a:outerShdw>
          </a:effectLst>
        </p:spPr>
      </p:pic>
      <p:pic>
        <p:nvPicPr>
          <p:cNvPr id="10" name="Picture 3" descr="10367896_801050"/>
          <p:cNvPicPr>
            <a:picLocks noChangeAspect="1" noChangeArrowheads="1"/>
          </p:cNvPicPr>
          <p:nvPr/>
        </p:nvPicPr>
        <p:blipFill>
          <a:blip r:embed="rId4"/>
          <a:srcRect/>
          <a:stretch>
            <a:fillRect/>
          </a:stretch>
        </p:blipFill>
        <p:spPr bwMode="auto">
          <a:xfrm>
            <a:off x="1333468" y="4180309"/>
            <a:ext cx="3529012" cy="2227263"/>
          </a:xfrm>
          <a:prstGeom prst="rect">
            <a:avLst/>
          </a:prstGeom>
          <a:noFill/>
          <a:ln w="22225" cap="flat" cmpd="sng">
            <a:solidFill>
              <a:schemeClr val="tx2"/>
            </a:solidFill>
            <a:miter lim="800000"/>
            <a:headEnd/>
            <a:tailEnd/>
          </a:ln>
          <a:effectLst>
            <a:outerShdw dist="107763" dir="2700000" algn="ctr" rotWithShape="0">
              <a:srgbClr val="808080">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513991" y="590465"/>
            <a:ext cx="9916009" cy="5502425"/>
          </a:xfrm>
          <a:prstGeom prst="roundRect">
            <a:avLst>
              <a:gd name="adj" fmla="val 16667"/>
            </a:avLst>
          </a:prstGeom>
          <a:gradFill rotWithShape="1">
            <a:gsLst>
              <a:gs pos="0">
                <a:srgbClr val="FFFF99"/>
              </a:gs>
              <a:gs pos="100000">
                <a:schemeClr val="bg1"/>
              </a:gs>
            </a:gsLst>
            <a:lin ang="5400000" scaled="1"/>
          </a:gradFill>
          <a:ln w="12700" cmpd="sng">
            <a:solidFill>
              <a:srgbClr val="FFFF99"/>
            </a:solidFill>
            <a:round/>
          </a:ln>
          <a:effectLst>
            <a:outerShdw dist="56796" dir="3806097" algn="ctr" rotWithShape="0">
              <a:schemeClr val="bg2"/>
            </a:outerShdw>
          </a:effectLst>
        </p:spPr>
        <p:txBody>
          <a:bodyPr wrap="none" anchor="ctr"/>
          <a:lstStyle/>
          <a:p>
            <a:endParaRPr lang="zh-CN" altLang="en-US"/>
          </a:p>
        </p:txBody>
      </p:sp>
      <p:sp>
        <p:nvSpPr>
          <p:cNvPr id="3" name="Rectangle 5"/>
          <p:cNvSpPr>
            <a:spLocks noRot="1" noChangeArrowheads="1"/>
          </p:cNvSpPr>
          <p:nvPr/>
        </p:nvSpPr>
        <p:spPr bwMode="auto">
          <a:xfrm>
            <a:off x="1819469" y="737118"/>
            <a:ext cx="9181323" cy="6124754"/>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en-US" altLang="zh-CN" sz="2800" dirty="0" smtClean="0">
                <a:solidFill>
                  <a:srgbClr val="003300"/>
                </a:solidFill>
                <a:latin typeface="+mn-ea"/>
              </a:rPr>
              <a:t>4.</a:t>
            </a:r>
            <a:r>
              <a:rPr lang="zh-CN" altLang="en-US" sz="2800" dirty="0" smtClean="0">
                <a:solidFill>
                  <a:srgbClr val="003300"/>
                </a:solidFill>
                <a:latin typeface="+mn-ea"/>
              </a:rPr>
              <a:t>热量的计算：</a:t>
            </a:r>
            <a:endParaRPr lang="en-US" altLang="zh-CN" sz="2800" dirty="0" smtClean="0">
              <a:solidFill>
                <a:srgbClr val="003300"/>
              </a:solidFill>
              <a:latin typeface="+mn-ea"/>
            </a:endParaRPr>
          </a:p>
          <a:p>
            <a:pPr marL="342900" indent="-342900" eaLnBrk="0" hangingPunct="0">
              <a:lnSpc>
                <a:spcPct val="140000"/>
              </a:lnSpc>
              <a:buFontTx/>
              <a:buNone/>
            </a:pPr>
            <a:r>
              <a:rPr lang="en-US" altLang="zh-CN" sz="2800" dirty="0" smtClean="0">
                <a:solidFill>
                  <a:srgbClr val="003300"/>
                </a:solidFill>
                <a:latin typeface="+mn-ea"/>
              </a:rPr>
              <a:t>    </a:t>
            </a:r>
            <a:r>
              <a:rPr lang="zh-CN" altLang="en-US" sz="2800" dirty="0" smtClean="0">
                <a:solidFill>
                  <a:srgbClr val="003300"/>
                </a:solidFill>
                <a:latin typeface="+mn-ea"/>
              </a:rPr>
              <a:t>当物体的温度升高时，吸收的热量是</a:t>
            </a:r>
            <a:r>
              <a:rPr lang="en-US" altLang="zh-CN" sz="2800" dirty="0" smtClean="0">
                <a:solidFill>
                  <a:srgbClr val="003300"/>
                </a:solidFill>
                <a:latin typeface="+mn-ea"/>
              </a:rPr>
              <a:t>Q</a:t>
            </a:r>
            <a:r>
              <a:rPr lang="zh-CN" altLang="en-US" sz="2800" baseline="-25000" dirty="0" smtClean="0">
                <a:solidFill>
                  <a:srgbClr val="003300"/>
                </a:solidFill>
                <a:latin typeface="+mn-ea"/>
              </a:rPr>
              <a:t>吸</a:t>
            </a:r>
            <a:r>
              <a:rPr lang="en-US" altLang="zh-CN" sz="2800" dirty="0" smtClean="0">
                <a:solidFill>
                  <a:srgbClr val="003300"/>
                </a:solidFill>
                <a:latin typeface="+mn-ea"/>
              </a:rPr>
              <a:t>=cm(t-t</a:t>
            </a:r>
            <a:r>
              <a:rPr lang="en-US" altLang="zh-CN" sz="2800" baseline="-25000" dirty="0" smtClean="0">
                <a:solidFill>
                  <a:srgbClr val="003300"/>
                </a:solidFill>
                <a:latin typeface="+mn-ea"/>
              </a:rPr>
              <a:t>0</a:t>
            </a:r>
            <a:r>
              <a:rPr lang="en-US" altLang="zh-CN" sz="2800" dirty="0" smtClean="0">
                <a:solidFill>
                  <a:srgbClr val="003300"/>
                </a:solidFill>
                <a:latin typeface="+mn-ea"/>
              </a:rPr>
              <a:t>)</a:t>
            </a:r>
            <a:r>
              <a:rPr lang="zh-CN" altLang="en-US" sz="2800" dirty="0" smtClean="0">
                <a:solidFill>
                  <a:srgbClr val="003300"/>
                </a:solidFill>
                <a:latin typeface="+mn-ea"/>
              </a:rPr>
              <a:t>；</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物体的温度降低时，放出的热量是</a:t>
            </a:r>
            <a:r>
              <a:rPr lang="en-US" altLang="zh-CN" sz="2800" dirty="0" smtClean="0">
                <a:solidFill>
                  <a:srgbClr val="003300"/>
                </a:solidFill>
                <a:latin typeface="+mn-ea"/>
              </a:rPr>
              <a:t>Q</a:t>
            </a:r>
            <a:r>
              <a:rPr lang="zh-CN" altLang="en-US" sz="2800" baseline="-25000" dirty="0" smtClean="0">
                <a:solidFill>
                  <a:srgbClr val="003300"/>
                </a:solidFill>
                <a:latin typeface="+mn-ea"/>
              </a:rPr>
              <a:t>放</a:t>
            </a:r>
            <a:r>
              <a:rPr lang="en-US" altLang="zh-CN" sz="2800" dirty="0" smtClean="0">
                <a:solidFill>
                  <a:srgbClr val="003300"/>
                </a:solidFill>
                <a:latin typeface="+mn-ea"/>
              </a:rPr>
              <a:t>=cm</a:t>
            </a:r>
            <a:r>
              <a:rPr lang="zh-CN" altLang="en-US" sz="2800" dirty="0" smtClean="0">
                <a:solidFill>
                  <a:srgbClr val="003300"/>
                </a:solidFill>
                <a:latin typeface="+mn-ea"/>
              </a:rPr>
              <a:t>（</a:t>
            </a:r>
            <a:r>
              <a:rPr lang="en-US" altLang="zh-CN" sz="2800" dirty="0" smtClean="0">
                <a:solidFill>
                  <a:srgbClr val="003300"/>
                </a:solidFill>
                <a:latin typeface="+mn-ea"/>
              </a:rPr>
              <a:t>t</a:t>
            </a:r>
            <a:r>
              <a:rPr lang="en-US" altLang="zh-CN" sz="2800" baseline="-25000" dirty="0" smtClean="0">
                <a:solidFill>
                  <a:srgbClr val="003300"/>
                </a:solidFill>
                <a:latin typeface="+mn-ea"/>
              </a:rPr>
              <a:t>0</a:t>
            </a:r>
            <a:r>
              <a:rPr lang="en-US" altLang="zh-CN" sz="2800" dirty="0" smtClean="0">
                <a:solidFill>
                  <a:srgbClr val="003300"/>
                </a:solidFill>
                <a:latin typeface="+mn-ea"/>
              </a:rPr>
              <a:t>-t</a:t>
            </a:r>
            <a:r>
              <a:rPr lang="zh-CN" altLang="en-US" sz="2800" dirty="0" smtClean="0">
                <a:solidFill>
                  <a:srgbClr val="003300"/>
                </a:solidFill>
                <a:latin typeface="+mn-ea"/>
              </a:rPr>
              <a:t>）</a:t>
            </a:r>
            <a:r>
              <a:rPr lang="en-US" altLang="zh-CN" sz="2800" dirty="0" smtClean="0">
                <a:solidFill>
                  <a:srgbClr val="003300"/>
                </a:solidFill>
                <a:latin typeface="+mn-ea"/>
              </a:rPr>
              <a:t>.</a:t>
            </a:r>
          </a:p>
          <a:p>
            <a:pPr marL="342900" indent="-342900" eaLnBrk="0" hangingPunct="0">
              <a:lnSpc>
                <a:spcPct val="140000"/>
              </a:lnSpc>
              <a:buFontTx/>
              <a:buNone/>
            </a:pPr>
            <a:r>
              <a:rPr lang="zh-CN" altLang="en-US" sz="2800" dirty="0" smtClean="0">
                <a:solidFill>
                  <a:srgbClr val="003300"/>
                </a:solidFill>
                <a:latin typeface="+mn-ea"/>
              </a:rPr>
              <a:t>    公式中</a:t>
            </a:r>
            <a:r>
              <a:rPr lang="en-US" altLang="zh-CN" sz="2800" dirty="0" smtClean="0">
                <a:solidFill>
                  <a:srgbClr val="003300"/>
                </a:solidFill>
                <a:latin typeface="+mn-ea"/>
              </a:rPr>
              <a:t>c</a:t>
            </a:r>
            <a:r>
              <a:rPr lang="zh-CN" altLang="en-US" sz="2800" dirty="0" smtClean="0">
                <a:solidFill>
                  <a:srgbClr val="003300"/>
                </a:solidFill>
                <a:latin typeface="+mn-ea"/>
              </a:rPr>
              <a:t>表示物质的比热容，</a:t>
            </a:r>
            <a:r>
              <a:rPr lang="en-US" altLang="zh-CN" sz="2800" dirty="0" smtClean="0">
                <a:solidFill>
                  <a:srgbClr val="003300"/>
                </a:solidFill>
                <a:latin typeface="+mn-ea"/>
              </a:rPr>
              <a:t>m</a:t>
            </a:r>
            <a:r>
              <a:rPr lang="zh-CN" altLang="en-US" sz="2800" dirty="0" smtClean="0">
                <a:solidFill>
                  <a:srgbClr val="003300"/>
                </a:solidFill>
                <a:latin typeface="+mn-ea"/>
              </a:rPr>
              <a:t>表示物体的质量，</a:t>
            </a:r>
            <a:r>
              <a:rPr lang="en-US" altLang="zh-CN" sz="2800" dirty="0" smtClean="0">
                <a:solidFill>
                  <a:srgbClr val="003300"/>
                </a:solidFill>
                <a:latin typeface="+mn-ea"/>
              </a:rPr>
              <a:t>t</a:t>
            </a:r>
            <a:r>
              <a:rPr lang="en-US" altLang="zh-CN" sz="2800" baseline="-25000" dirty="0" smtClean="0">
                <a:solidFill>
                  <a:srgbClr val="003300"/>
                </a:solidFill>
                <a:latin typeface="+mn-ea"/>
              </a:rPr>
              <a:t>0</a:t>
            </a:r>
            <a:r>
              <a:rPr lang="zh-CN" altLang="en-US" sz="2800" dirty="0" smtClean="0">
                <a:solidFill>
                  <a:srgbClr val="003300"/>
                </a:solidFill>
                <a:latin typeface="+mn-ea"/>
              </a:rPr>
              <a:t>表 </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示物体的初温，</a:t>
            </a:r>
            <a:r>
              <a:rPr lang="en-US" altLang="zh-CN" sz="2800" dirty="0" smtClean="0">
                <a:solidFill>
                  <a:srgbClr val="003300"/>
                </a:solidFill>
                <a:latin typeface="+mn-ea"/>
              </a:rPr>
              <a:t>t</a:t>
            </a:r>
            <a:r>
              <a:rPr lang="zh-CN" altLang="en-US" sz="2800" dirty="0" smtClean="0">
                <a:solidFill>
                  <a:srgbClr val="003300"/>
                </a:solidFill>
                <a:latin typeface="+mn-ea"/>
              </a:rPr>
              <a:t>表示物体的末温</a:t>
            </a:r>
            <a:r>
              <a:rPr lang="en-US" altLang="zh-CN" sz="2800" dirty="0" smtClean="0">
                <a:solidFill>
                  <a:srgbClr val="003300"/>
                </a:solidFill>
                <a:latin typeface="+mn-ea"/>
              </a:rPr>
              <a:t>,</a:t>
            </a:r>
            <a:r>
              <a:rPr lang="zh-CN" altLang="en-US" sz="2800" dirty="0" smtClean="0">
                <a:solidFill>
                  <a:srgbClr val="003300"/>
                </a:solidFill>
                <a:latin typeface="+mn-ea"/>
              </a:rPr>
              <a:t>（</a:t>
            </a:r>
            <a:r>
              <a:rPr lang="en-US" altLang="zh-CN" sz="2800" dirty="0" smtClean="0">
                <a:solidFill>
                  <a:srgbClr val="003300"/>
                </a:solidFill>
                <a:latin typeface="+mn-ea"/>
              </a:rPr>
              <a:t>t-t</a:t>
            </a:r>
            <a:r>
              <a:rPr lang="en-US" altLang="zh-CN" sz="2800" baseline="-25000" dirty="0" smtClean="0">
                <a:solidFill>
                  <a:srgbClr val="003300"/>
                </a:solidFill>
                <a:latin typeface="+mn-ea"/>
              </a:rPr>
              <a:t>0</a:t>
            </a:r>
            <a:r>
              <a:rPr lang="zh-CN" altLang="en-US" sz="2800" dirty="0" smtClean="0">
                <a:solidFill>
                  <a:srgbClr val="003300"/>
                </a:solidFill>
                <a:latin typeface="+mn-ea"/>
              </a:rPr>
              <a:t>）和（</a:t>
            </a:r>
            <a:r>
              <a:rPr lang="en-US" altLang="zh-CN" sz="2800" dirty="0" smtClean="0">
                <a:solidFill>
                  <a:srgbClr val="003300"/>
                </a:solidFill>
                <a:latin typeface="+mn-ea"/>
              </a:rPr>
              <a:t>t</a:t>
            </a:r>
            <a:r>
              <a:rPr lang="en-US" altLang="zh-CN" sz="2800" baseline="-25000" dirty="0" smtClean="0">
                <a:solidFill>
                  <a:srgbClr val="003300"/>
                </a:solidFill>
                <a:latin typeface="+mn-ea"/>
              </a:rPr>
              <a:t>0</a:t>
            </a:r>
            <a:r>
              <a:rPr lang="en-US" altLang="zh-CN" sz="2800" dirty="0" smtClean="0">
                <a:solidFill>
                  <a:srgbClr val="003300"/>
                </a:solidFill>
                <a:latin typeface="+mn-ea"/>
              </a:rPr>
              <a:t>-t</a:t>
            </a:r>
            <a:r>
              <a:rPr lang="zh-CN" altLang="en-US" sz="2800" dirty="0" smtClean="0">
                <a:solidFill>
                  <a:srgbClr val="003300"/>
                </a:solidFill>
                <a:latin typeface="+mn-ea"/>
              </a:rPr>
              <a:t>）分</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别表示物体吸热时升高的温度和物体放热时降低的温度，</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即表示物体吸</a:t>
            </a:r>
            <a:r>
              <a:rPr lang="en-US" altLang="zh-CN" sz="2800" dirty="0" smtClean="0">
                <a:solidFill>
                  <a:srgbClr val="003300"/>
                </a:solidFill>
                <a:latin typeface="+mn-ea"/>
              </a:rPr>
              <a:t>(</a:t>
            </a:r>
            <a:r>
              <a:rPr lang="zh-CN" altLang="en-US" sz="2800" dirty="0" smtClean="0">
                <a:solidFill>
                  <a:srgbClr val="003300"/>
                </a:solidFill>
                <a:latin typeface="+mn-ea"/>
              </a:rPr>
              <a:t>放</a:t>
            </a:r>
            <a:r>
              <a:rPr lang="en-US" altLang="zh-CN" sz="2800" dirty="0" smtClean="0">
                <a:solidFill>
                  <a:srgbClr val="003300"/>
                </a:solidFill>
                <a:latin typeface="+mn-ea"/>
              </a:rPr>
              <a:t>)</a:t>
            </a:r>
            <a:r>
              <a:rPr lang="zh-CN" altLang="en-US" sz="2800" dirty="0" smtClean="0">
                <a:solidFill>
                  <a:srgbClr val="003300"/>
                </a:solidFill>
                <a:latin typeface="+mn-ea"/>
              </a:rPr>
              <a:t>热时温度的变化量</a:t>
            </a:r>
            <a:r>
              <a:rPr lang="en-US" altLang="zh-CN" sz="2800" dirty="0" smtClean="0">
                <a:solidFill>
                  <a:srgbClr val="003300"/>
                </a:solidFill>
                <a:latin typeface="+mn-ea"/>
              </a:rPr>
              <a:t>.</a:t>
            </a:r>
            <a:r>
              <a:rPr lang="zh-CN" altLang="en-US" sz="2800" dirty="0" smtClean="0">
                <a:solidFill>
                  <a:srgbClr val="003300"/>
                </a:solidFill>
                <a:latin typeface="+mn-ea"/>
              </a:rPr>
              <a:t>若温度的变化量用</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a:t>
            </a:r>
            <a:r>
              <a:rPr lang="en-US" altLang="zh-CN" sz="2800" dirty="0" smtClean="0">
                <a:solidFill>
                  <a:srgbClr val="003300"/>
                </a:solidFill>
                <a:latin typeface="+mn-ea"/>
              </a:rPr>
              <a:t>t</a:t>
            </a:r>
            <a:r>
              <a:rPr lang="zh-CN" altLang="en-US" sz="2800" dirty="0" smtClean="0">
                <a:solidFill>
                  <a:srgbClr val="003300"/>
                </a:solidFill>
                <a:latin typeface="+mn-ea"/>
              </a:rPr>
              <a:t>表示，那么吸、放热公式可统一表示为</a:t>
            </a:r>
            <a:r>
              <a:rPr lang="en-US" altLang="zh-CN" sz="2800" dirty="0" smtClean="0">
                <a:solidFill>
                  <a:srgbClr val="003300"/>
                </a:solidFill>
                <a:latin typeface="+mn-ea"/>
              </a:rPr>
              <a:t>Q=cm∆t.</a:t>
            </a:r>
          </a:p>
          <a:p>
            <a:pPr marL="342900" indent="-342900" eaLnBrk="0" hangingPunct="0">
              <a:lnSpc>
                <a:spcPct val="140000"/>
              </a:lnSpc>
              <a:buFontTx/>
              <a:buNone/>
            </a:pPr>
            <a:endParaRPr lang="en-US" altLang="zh-CN" sz="2800" dirty="0" smtClean="0">
              <a:solidFill>
                <a:srgbClr val="003300"/>
              </a:solidFill>
              <a:latin typeface="+mn-ea"/>
            </a:endParaRPr>
          </a:p>
          <a:p>
            <a:pPr marL="342900" indent="-342900" eaLnBrk="0" hangingPunct="0">
              <a:lnSpc>
                <a:spcPct val="140000"/>
              </a:lnSpc>
              <a:buFontTx/>
              <a:buNone/>
            </a:pPr>
            <a:endParaRPr lang="zh-CN" altLang="en-US" sz="2800" dirty="0">
              <a:solidFill>
                <a:srgbClr val="003300"/>
              </a:solidFill>
              <a:latin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507616" y="699763"/>
            <a:ext cx="9589437" cy="5110539"/>
          </a:xfrm>
          <a:prstGeom prst="roundRect">
            <a:avLst>
              <a:gd name="adj" fmla="val 16667"/>
            </a:avLst>
          </a:prstGeom>
          <a:gradFill rotWithShape="1">
            <a:gsLst>
              <a:gs pos="0">
                <a:srgbClr val="FFFF99"/>
              </a:gs>
              <a:gs pos="100000">
                <a:schemeClr val="bg1"/>
              </a:gs>
            </a:gsLst>
            <a:lin ang="5400000" scaled="1"/>
          </a:gradFill>
          <a:ln w="12700" cmpd="sng">
            <a:solidFill>
              <a:srgbClr val="FFFF99"/>
            </a:solidFill>
            <a:round/>
          </a:ln>
          <a:effectLst>
            <a:outerShdw dist="56796" dir="3806097" algn="ctr" rotWithShape="0">
              <a:schemeClr val="bg2"/>
            </a:outerShdw>
          </a:effectLst>
        </p:spPr>
        <p:txBody>
          <a:bodyPr wrap="none" anchor="ctr"/>
          <a:lstStyle/>
          <a:p>
            <a:endParaRPr lang="zh-CN" altLang="en-US"/>
          </a:p>
        </p:txBody>
      </p:sp>
      <p:sp>
        <p:nvSpPr>
          <p:cNvPr id="3" name="Rectangle 5"/>
          <p:cNvSpPr>
            <a:spLocks noRot="1" noChangeArrowheads="1"/>
          </p:cNvSpPr>
          <p:nvPr/>
        </p:nvSpPr>
        <p:spPr bwMode="auto">
          <a:xfrm>
            <a:off x="1722068" y="795616"/>
            <a:ext cx="9713167" cy="4918269"/>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en-US" altLang="zh-CN" sz="2800" dirty="0" smtClean="0">
                <a:solidFill>
                  <a:srgbClr val="003300"/>
                </a:solidFill>
                <a:latin typeface="+mn-ea"/>
              </a:rPr>
              <a:t>5.</a:t>
            </a:r>
            <a:r>
              <a:rPr lang="zh-CN" altLang="en-US" sz="2800" dirty="0" smtClean="0">
                <a:solidFill>
                  <a:srgbClr val="003300"/>
                </a:solidFill>
                <a:latin typeface="+mn-ea"/>
              </a:rPr>
              <a:t>水的比热容较大的应用：</a:t>
            </a:r>
            <a:endParaRPr lang="en-US" altLang="zh-CN" sz="2800" dirty="0" smtClean="0">
              <a:solidFill>
                <a:srgbClr val="003300"/>
              </a:solidFill>
              <a:latin typeface="+mn-ea"/>
            </a:endParaRPr>
          </a:p>
          <a:p>
            <a:pPr marL="342900" indent="-342900" eaLnBrk="0" hangingPunct="0">
              <a:lnSpc>
                <a:spcPct val="140000"/>
              </a:lnSpc>
              <a:buFontTx/>
              <a:buNone/>
            </a:pPr>
            <a:r>
              <a:rPr lang="en-US" altLang="zh-CN" sz="2800" dirty="0" smtClean="0">
                <a:solidFill>
                  <a:srgbClr val="003300"/>
                </a:solidFill>
                <a:latin typeface="+mn-ea"/>
              </a:rPr>
              <a:t>    </a:t>
            </a:r>
            <a:r>
              <a:rPr lang="zh-CN" altLang="en-US" sz="2800" dirty="0" smtClean="0">
                <a:solidFill>
                  <a:srgbClr val="003300"/>
                </a:solidFill>
                <a:latin typeface="+mn-ea"/>
              </a:rPr>
              <a:t>水的比热容较大，在我们日常生活和生产中具有重要意</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义，主要表现为两个方面</a:t>
            </a:r>
            <a:r>
              <a:rPr lang="en-US" altLang="zh-CN" sz="2800" dirty="0" smtClean="0">
                <a:solidFill>
                  <a:srgbClr val="003300"/>
                </a:solidFill>
                <a:latin typeface="+mn-ea"/>
              </a:rPr>
              <a:t>:</a:t>
            </a:r>
            <a:r>
              <a:rPr lang="zh-CN" altLang="en-US" sz="2800" dirty="0" smtClean="0">
                <a:solidFill>
                  <a:srgbClr val="003300"/>
                </a:solidFill>
                <a:latin typeface="+mn-ea"/>
              </a:rPr>
              <a:t>一是冷却</a:t>
            </a:r>
            <a:r>
              <a:rPr lang="en-US" altLang="zh-CN" sz="2800" dirty="0" smtClean="0">
                <a:solidFill>
                  <a:srgbClr val="003300"/>
                </a:solidFill>
                <a:latin typeface="+mn-ea"/>
              </a:rPr>
              <a:t>(</a:t>
            </a:r>
            <a:r>
              <a:rPr lang="zh-CN" altLang="en-US" sz="2800" dirty="0" smtClean="0">
                <a:solidFill>
                  <a:srgbClr val="003300"/>
                </a:solidFill>
                <a:latin typeface="+mn-ea"/>
              </a:rPr>
              <a:t>或取暖</a:t>
            </a:r>
            <a:r>
              <a:rPr lang="en-US" altLang="zh-CN" sz="2800" dirty="0" smtClean="0">
                <a:solidFill>
                  <a:srgbClr val="003300"/>
                </a:solidFill>
                <a:latin typeface="+mn-ea"/>
              </a:rPr>
              <a:t>).</a:t>
            </a:r>
            <a:r>
              <a:rPr lang="zh-CN" altLang="en-US" sz="2800" dirty="0" smtClean="0">
                <a:solidFill>
                  <a:srgbClr val="003300"/>
                </a:solidFill>
                <a:latin typeface="+mn-ea"/>
              </a:rPr>
              <a:t>水的比热容较</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大，那么一定质量的水升高（或降低）一定的温度吸收</a:t>
            </a:r>
            <a:r>
              <a:rPr lang="en-US" altLang="zh-CN" sz="2800" dirty="0" smtClean="0">
                <a:solidFill>
                  <a:srgbClr val="003300"/>
                </a:solidFill>
                <a:latin typeface="+mn-ea"/>
              </a:rPr>
              <a:t>(</a:t>
            </a:r>
            <a:r>
              <a:rPr lang="zh-CN" altLang="en-US" sz="2800" dirty="0" smtClean="0">
                <a:solidFill>
                  <a:srgbClr val="003300"/>
                </a:solidFill>
                <a:latin typeface="+mn-ea"/>
              </a:rPr>
              <a:t>或</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放出</a:t>
            </a:r>
            <a:r>
              <a:rPr lang="en-US" altLang="zh-CN" sz="2800" dirty="0" smtClean="0">
                <a:solidFill>
                  <a:srgbClr val="003300"/>
                </a:solidFill>
                <a:latin typeface="+mn-ea"/>
              </a:rPr>
              <a:t>)</a:t>
            </a:r>
            <a:r>
              <a:rPr lang="zh-CN" altLang="en-US" sz="2800" dirty="0" smtClean="0">
                <a:solidFill>
                  <a:srgbClr val="003300"/>
                </a:solidFill>
                <a:latin typeface="+mn-ea"/>
              </a:rPr>
              <a:t>的热量较多，这有利于我们用水作冷却剂</a:t>
            </a:r>
            <a:r>
              <a:rPr lang="en-US" altLang="zh-CN" sz="2800" dirty="0" smtClean="0">
                <a:solidFill>
                  <a:srgbClr val="003300"/>
                </a:solidFill>
                <a:latin typeface="+mn-ea"/>
              </a:rPr>
              <a:t>(</a:t>
            </a:r>
            <a:r>
              <a:rPr lang="zh-CN" altLang="en-US" sz="2800" dirty="0" smtClean="0">
                <a:solidFill>
                  <a:srgbClr val="003300"/>
                </a:solidFill>
                <a:latin typeface="+mn-ea"/>
              </a:rPr>
              <a:t>或取暖</a:t>
            </a:r>
            <a:r>
              <a:rPr lang="en-US" altLang="zh-CN" sz="2800" dirty="0" smtClean="0">
                <a:solidFill>
                  <a:srgbClr val="003300"/>
                </a:solidFill>
                <a:latin typeface="+mn-ea"/>
              </a:rPr>
              <a:t>).</a:t>
            </a:r>
            <a:r>
              <a:rPr lang="zh-CN" altLang="en-US" sz="2800" dirty="0" smtClean="0">
                <a:solidFill>
                  <a:srgbClr val="003300"/>
                </a:solidFill>
                <a:latin typeface="+mn-ea"/>
              </a:rPr>
              <a:t>另</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一方面，由于水的比热容较大，一定质量的水吸收</a:t>
            </a:r>
            <a:r>
              <a:rPr lang="en-US" altLang="zh-CN" sz="2800" dirty="0" smtClean="0">
                <a:solidFill>
                  <a:srgbClr val="003300"/>
                </a:solidFill>
                <a:latin typeface="+mn-ea"/>
              </a:rPr>
              <a:t>(</a:t>
            </a:r>
            <a:r>
              <a:rPr lang="zh-CN" altLang="en-US" sz="2800" dirty="0" smtClean="0">
                <a:solidFill>
                  <a:srgbClr val="003300"/>
                </a:solidFill>
                <a:latin typeface="+mn-ea"/>
              </a:rPr>
              <a:t>或放出</a:t>
            </a:r>
            <a:r>
              <a:rPr lang="en-US" altLang="zh-CN" sz="2800" dirty="0" smtClean="0">
                <a:solidFill>
                  <a:srgbClr val="003300"/>
                </a:solidFill>
                <a:latin typeface="+mn-ea"/>
              </a:rPr>
              <a:t>)</a:t>
            </a:r>
          </a:p>
          <a:p>
            <a:pPr marL="342900" indent="-342900" eaLnBrk="0" hangingPunct="0">
              <a:lnSpc>
                <a:spcPct val="140000"/>
              </a:lnSpc>
              <a:buFontTx/>
              <a:buNone/>
            </a:pPr>
            <a:r>
              <a:rPr lang="zh-CN" altLang="en-US" sz="2800" dirty="0" smtClean="0">
                <a:solidFill>
                  <a:srgbClr val="003300"/>
                </a:solidFill>
                <a:latin typeface="+mn-ea"/>
              </a:rPr>
              <a:t>较多的热量而自身的温度却改变不多，这一点有利于调节气</a:t>
            </a:r>
            <a:endParaRPr lang="en-US" altLang="zh-CN" sz="2800" dirty="0" smtClean="0">
              <a:solidFill>
                <a:srgbClr val="003300"/>
              </a:solidFill>
              <a:latin typeface="+mn-ea"/>
            </a:endParaRPr>
          </a:p>
          <a:p>
            <a:pPr marL="342900" indent="-342900" eaLnBrk="0" hangingPunct="0">
              <a:lnSpc>
                <a:spcPct val="140000"/>
              </a:lnSpc>
              <a:buFontTx/>
              <a:buNone/>
            </a:pPr>
            <a:r>
              <a:rPr lang="zh-CN" altLang="en-US" sz="2800" dirty="0" smtClean="0">
                <a:solidFill>
                  <a:srgbClr val="003300"/>
                </a:solidFill>
                <a:latin typeface="+mn-ea"/>
              </a:rPr>
              <a:t>候</a:t>
            </a:r>
            <a:r>
              <a:rPr lang="en-US" altLang="zh-CN" sz="2800" dirty="0" smtClean="0">
                <a:solidFill>
                  <a:srgbClr val="003300"/>
                </a:solidFill>
                <a:latin typeface="+mn-ea"/>
              </a:rPr>
              <a:t>.</a:t>
            </a:r>
            <a:endParaRPr lang="zh-CN" altLang="en-US" sz="2800" dirty="0">
              <a:solidFill>
                <a:srgbClr val="003300"/>
              </a:solidFill>
              <a:latin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280947" y="61008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考点五   热机及热机效率</a:t>
            </a:r>
            <a:endParaRPr lang="zh-CN" altLang="en-US" sz="3600" b="1" dirty="0">
              <a:solidFill>
                <a:schemeClr val="tx2"/>
              </a:solidFill>
              <a:latin typeface="Arial" panose="020B0604020202020204" pitchFamily="34" charset="0"/>
              <a:ea typeface="华文仿宋" panose="02010600040101010101" pitchFamily="2" charset="-122"/>
            </a:endParaRPr>
          </a:p>
        </p:txBody>
      </p:sp>
      <p:grpSp>
        <p:nvGrpSpPr>
          <p:cNvPr id="3" name="Group 4"/>
          <p:cNvGrpSpPr>
            <a:grpSpLocks noChangeAspect="1"/>
          </p:cNvGrpSpPr>
          <p:nvPr/>
        </p:nvGrpSpPr>
        <p:grpSpPr bwMode="auto">
          <a:xfrm>
            <a:off x="1571755" y="1992378"/>
            <a:ext cx="8353425" cy="2487612"/>
            <a:chOff x="0" y="0"/>
            <a:chExt cx="5262" cy="1567"/>
          </a:xfrm>
        </p:grpSpPr>
        <p:pic>
          <p:nvPicPr>
            <p:cNvPr id="4" name="Picture 5" descr="要5"/>
            <p:cNvPicPr>
              <a:picLocks noChangeAspect="1" noChangeArrowheads="1"/>
            </p:cNvPicPr>
            <p:nvPr/>
          </p:nvPicPr>
          <p:blipFill>
            <a:blip r:embed="rId2" cstate="print"/>
            <a:srcRect/>
            <a:stretch>
              <a:fillRect/>
            </a:stretch>
          </p:blipFill>
          <p:spPr bwMode="auto">
            <a:xfrm>
              <a:off x="0" y="0"/>
              <a:ext cx="1746" cy="1534"/>
            </a:xfrm>
            <a:prstGeom prst="rect">
              <a:avLst/>
            </a:prstGeom>
            <a:noFill/>
            <a:ln w="9525">
              <a:noFill/>
              <a:miter lim="800000"/>
              <a:headEnd/>
              <a:tailEnd/>
            </a:ln>
            <a:effectLst>
              <a:outerShdw dist="107763" dir="2700000" algn="ctr" rotWithShape="0">
                <a:srgbClr val="808080">
                  <a:alpha val="50000"/>
                </a:srgbClr>
              </a:outerShdw>
            </a:effectLst>
          </p:spPr>
        </p:pic>
        <p:pic>
          <p:nvPicPr>
            <p:cNvPr id="5" name="Picture 6" descr="起 "/>
            <p:cNvPicPr>
              <a:picLocks noChangeAspect="1" noChangeArrowheads="1"/>
            </p:cNvPicPr>
            <p:nvPr/>
          </p:nvPicPr>
          <p:blipFill>
            <a:blip r:embed="rId3"/>
            <a:srcRect/>
            <a:stretch>
              <a:fillRect/>
            </a:stretch>
          </p:blipFill>
          <p:spPr bwMode="auto">
            <a:xfrm>
              <a:off x="1884" y="37"/>
              <a:ext cx="1632" cy="1494"/>
            </a:xfrm>
            <a:prstGeom prst="rect">
              <a:avLst/>
            </a:prstGeom>
            <a:noFill/>
            <a:ln w="9525">
              <a:noFill/>
              <a:miter lim="800000"/>
              <a:headEnd/>
              <a:tailEnd/>
            </a:ln>
            <a:effectLst>
              <a:outerShdw dist="107763" dir="2700000" algn="ctr" rotWithShape="0">
                <a:srgbClr val="808080">
                  <a:alpha val="50000"/>
                </a:srgbClr>
              </a:outerShdw>
            </a:effectLst>
          </p:spPr>
        </p:pic>
        <p:pic>
          <p:nvPicPr>
            <p:cNvPr id="6" name="Picture 7" descr="搜狗截图13年04月14日0043_2"/>
            <p:cNvPicPr>
              <a:picLocks noChangeAspect="1" noChangeArrowheads="1"/>
            </p:cNvPicPr>
            <p:nvPr/>
          </p:nvPicPr>
          <p:blipFill>
            <a:blip r:embed="rId4"/>
            <a:srcRect/>
            <a:stretch>
              <a:fillRect/>
            </a:stretch>
          </p:blipFill>
          <p:spPr bwMode="auto">
            <a:xfrm>
              <a:off x="3697" y="37"/>
              <a:ext cx="1565" cy="1530"/>
            </a:xfrm>
            <a:prstGeom prst="rect">
              <a:avLst/>
            </a:prstGeom>
            <a:noFill/>
            <a:ln w="9525">
              <a:noFill/>
              <a:miter lim="800000"/>
              <a:headEnd/>
              <a:tailEnd/>
            </a:ln>
            <a:effectLst>
              <a:outerShdw dist="107763" dir="2700000" algn="ctr" rotWithShape="0">
                <a:srgbClr val="808080">
                  <a:alpha val="5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0" y="0"/>
            <a:ext cx="8537510" cy="1657350"/>
          </a:xfrm>
          <a:prstGeom prst="rect">
            <a:avLst/>
          </a:prstGeom>
        </p:spPr>
        <p:txBody>
          <a:bodyPr/>
          <a:lstStyle/>
          <a:p>
            <a:pPr marL="0" marR="0" lvl="0" indent="0" algn="l" defTabSz="914400" rtl="0" eaLnBrk="1" fontAlgn="auto" latinLnBrk="0" hangingPunct="1">
              <a:lnSpc>
                <a:spcPct val="90000"/>
              </a:lnSpc>
              <a:spcBef>
                <a:spcPts val="1000"/>
              </a:spcBef>
              <a:spcAft>
                <a:spcPts val="0"/>
              </a:spcAft>
              <a:buClr>
                <a:schemeClr val="accent3">
                  <a:lumMod val="50000"/>
                </a:schemeClr>
              </a:buClr>
              <a:buSzTx/>
              <a:buFontTx/>
              <a:buNone/>
              <a:defRPr/>
            </a:pPr>
            <a:endParaRPr kumimoji="0" lang="en-US" sz="1800" b="0" i="0" u="none" strike="noStrike" kern="1200" cap="none" spc="0" normalizeH="0" baseline="0" noProof="0" dirty="0" smtClean="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endParaRPr>
          </a:p>
          <a:p>
            <a:pPr marL="0" marR="0" lvl="0" indent="0" algn="l" defTabSz="914400" rtl="0" eaLnBrk="1" fontAlgn="auto" latinLnBrk="0" hangingPunct="1">
              <a:lnSpc>
                <a:spcPct val="90000"/>
              </a:lnSpc>
              <a:spcBef>
                <a:spcPts val="1000"/>
              </a:spcBef>
              <a:spcAft>
                <a:spcPts val="0"/>
              </a:spcAft>
              <a:buClr>
                <a:schemeClr val="accent3">
                  <a:lumMod val="50000"/>
                </a:schemeClr>
              </a:buClr>
              <a:buSzTx/>
              <a:buFontTx/>
              <a:buNone/>
              <a:defRPr/>
            </a:pPr>
            <a:r>
              <a:rPr kumimoji="0" lang="zh-CN" altLang="en-US" sz="1800" b="1" i="0" u="none" strike="noStrike" kern="1200" cap="none" spc="0" normalizeH="0" baseline="0" noProof="0" dirty="0" smtClean="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rPr>
              <a:t>              </a:t>
            </a:r>
            <a:r>
              <a:rPr lang="en-US" altLang="zh-CN" sz="2400" b="1" dirty="0" smtClean="0">
                <a:solidFill>
                  <a:srgbClr val="0033CC"/>
                </a:solidFill>
                <a:latin typeface="黑体" panose="02010600030101010101" pitchFamily="49" charset="-122"/>
                <a:ea typeface="黑体" panose="02010600030101010101" pitchFamily="49" charset="-122"/>
              </a:rPr>
              <a:t>1.</a:t>
            </a:r>
            <a:r>
              <a:rPr kumimoji="0" lang="zh-CN" altLang="en-US" sz="2400" b="1" i="0" u="none" strike="noStrike" kern="1200" cap="none" spc="0" normalizeH="0" baseline="0" noProof="0" dirty="0" smtClean="0">
                <a:ln>
                  <a:noFill/>
                </a:ln>
                <a:solidFill>
                  <a:srgbClr val="0033CC"/>
                </a:solidFill>
                <a:effectLst/>
                <a:uLnTx/>
                <a:uFillTx/>
                <a:latin typeface="黑体" panose="02010600030101010101" pitchFamily="49" charset="-122"/>
                <a:ea typeface="黑体" panose="02010600030101010101" pitchFamily="49" charset="-122"/>
                <a:cs typeface="+mn-cs"/>
              </a:rPr>
              <a:t>热机</a:t>
            </a:r>
          </a:p>
          <a:p>
            <a:pPr marL="0" marR="0" lvl="0" indent="0" algn="l" defTabSz="914400" rtl="0" eaLnBrk="1" fontAlgn="auto" latinLnBrk="0" hangingPunct="1">
              <a:lnSpc>
                <a:spcPct val="90000"/>
              </a:lnSpc>
              <a:spcBef>
                <a:spcPts val="1000"/>
              </a:spcBef>
              <a:spcAft>
                <a:spcPts val="0"/>
              </a:spcAft>
              <a:buClr>
                <a:schemeClr val="accent3">
                  <a:lumMod val="50000"/>
                </a:schemeClr>
              </a:buClr>
              <a:buSzTx/>
              <a:buFontTx/>
              <a:buNone/>
              <a:defRPr/>
            </a:pPr>
            <a:r>
              <a:rPr kumimoji="0" lang="zh-CN" altLang="en-US" sz="1800" b="1" i="0" u="none" strike="noStrike" kern="1200" cap="none" spc="0" normalizeH="0" baseline="0" noProof="0" dirty="0" smtClean="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rPr>
              <a:t>            </a:t>
            </a:r>
            <a:r>
              <a:rPr kumimoji="0" lang="en-US" altLang="zh-CN" sz="2400" b="1" i="0" u="none" strike="noStrike" kern="1200" cap="none" spc="0" normalizeH="0" baseline="0" noProof="0" dirty="0" smtClean="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rPr>
              <a:t>(1)</a:t>
            </a:r>
            <a:r>
              <a:rPr kumimoji="0" lang="zh-CN" altLang="en-US" sz="2400" b="1" i="0" u="none" strike="noStrike" kern="1200" cap="none" spc="0" normalizeH="0" baseline="0" noProof="0" dirty="0" smtClean="0">
                <a:ln>
                  <a:noFill/>
                </a:ln>
                <a:solidFill>
                  <a:schemeClr val="accent3">
                    <a:lumMod val="50000"/>
                  </a:schemeClr>
                </a:solidFill>
                <a:effectLst/>
                <a:uLnTx/>
                <a:uFillTx/>
                <a:latin typeface="楷体" panose="02010609060101010101" pitchFamily="49" charset="-122"/>
                <a:ea typeface="楷体" panose="02010609060101010101" pitchFamily="49" charset="-122"/>
                <a:cs typeface="+mn-cs"/>
              </a:rPr>
              <a:t>热机的概念：利用</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内能做功转化为机械能</a:t>
            </a:r>
            <a:r>
              <a:rPr kumimoji="0" lang="zh-CN" altLang="en-US" sz="2400" b="1" i="0" u="none" strike="noStrike" kern="1200" cap="none" spc="0" normalizeH="0" baseline="0" noProof="0" dirty="0" smtClean="0">
                <a:ln>
                  <a:noFill/>
                </a:ln>
                <a:solidFill>
                  <a:schemeClr val="accent3">
                    <a:lumMod val="50000"/>
                  </a:schemeClr>
                </a:solidFill>
                <a:effectLst/>
                <a:uLnTx/>
                <a:uFillTx/>
                <a:latin typeface="楷体" panose="02010609060101010101" pitchFamily="49" charset="-122"/>
                <a:ea typeface="楷体" panose="02010609060101010101" pitchFamily="49" charset="-122"/>
                <a:cs typeface="+mn-cs"/>
              </a:rPr>
              <a:t>的机械</a:t>
            </a:r>
            <a:r>
              <a:rPr kumimoji="0" lang="en-US" altLang="zh-CN" sz="2400" b="1" i="0" u="none" strike="noStrike" kern="1200" cap="none" spc="0" normalizeH="0" baseline="0" noProof="0" dirty="0" smtClean="0">
                <a:ln>
                  <a:noFill/>
                </a:ln>
                <a:solidFill>
                  <a:schemeClr val="accent3">
                    <a:lumMod val="50000"/>
                  </a:schemeClr>
                </a:solidFill>
                <a:effectLst/>
                <a:uLnTx/>
                <a:uFillTx/>
                <a:latin typeface="楷体" panose="02010609060101010101" pitchFamily="49" charset="-122"/>
                <a:ea typeface="楷体" panose="02010609060101010101" pitchFamily="49" charset="-122"/>
                <a:cs typeface="+mn-cs"/>
              </a:rPr>
              <a:t>.</a:t>
            </a:r>
            <a:endParaRPr kumimoji="0" lang="zh-CN" altLang="en-US" sz="2400" b="1" i="0" u="none" strike="noStrike" kern="1200" cap="none" spc="0" normalizeH="0" baseline="0" noProof="0" dirty="0" smtClean="0">
              <a:ln>
                <a:noFill/>
              </a:ln>
              <a:solidFill>
                <a:schemeClr val="accent3">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90000"/>
              </a:lnSpc>
              <a:spcBef>
                <a:spcPts val="1000"/>
              </a:spcBef>
              <a:spcAft>
                <a:spcPts val="0"/>
              </a:spcAft>
              <a:buClr>
                <a:schemeClr val="accent3">
                  <a:lumMod val="50000"/>
                </a:schemeClr>
              </a:buClr>
              <a:buSzTx/>
              <a:buFontTx/>
              <a:buNone/>
              <a:defRPr/>
            </a:pPr>
            <a:r>
              <a:rPr kumimoji="0" lang="zh-CN" altLang="en-US" sz="1800" b="1" i="0" u="none" strike="noStrike" kern="1200" cap="none" spc="0" normalizeH="0" baseline="0" noProof="0" dirty="0" smtClean="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rPr>
              <a:t>    </a:t>
            </a:r>
            <a:endParaRPr kumimoji="0" lang="zh-CN" altLang="en-US" sz="1800" b="1" i="0" u="none" strike="noStrike" kern="1200" cap="none" spc="0" normalizeH="0" baseline="0" noProof="0" dirty="0">
              <a:ln>
                <a:noFill/>
              </a:ln>
              <a:solidFill>
                <a:schemeClr val="accent3">
                  <a:lumMod val="50000"/>
                </a:schemeClr>
              </a:solidFill>
              <a:effectLst/>
              <a:uLnTx/>
              <a:uFillTx/>
              <a:latin typeface="黑体" panose="02010600030101010101" pitchFamily="49" charset="-122"/>
              <a:ea typeface="黑体" panose="02010600030101010101" pitchFamily="49" charset="-122"/>
              <a:cs typeface="+mn-cs"/>
            </a:endParaRPr>
          </a:p>
        </p:txBody>
      </p:sp>
      <p:sp>
        <p:nvSpPr>
          <p:cNvPr id="3" name="Rectangle 19"/>
          <p:cNvSpPr>
            <a:spLocks noChangeArrowheads="1"/>
          </p:cNvSpPr>
          <p:nvPr/>
        </p:nvSpPr>
        <p:spPr bwMode="auto">
          <a:xfrm>
            <a:off x="842835" y="1257462"/>
            <a:ext cx="2741456" cy="523220"/>
          </a:xfrm>
          <a:prstGeom prst="rect">
            <a:avLst/>
          </a:prstGeom>
          <a:noFill/>
          <a:ln w="9525">
            <a:noFill/>
            <a:miter lim="800000"/>
          </a:ln>
          <a:effectLst/>
        </p:spPr>
        <p:txBody>
          <a:bodyPr wrap="none">
            <a:spAutoFit/>
          </a:bodyPr>
          <a:lstStyle/>
          <a:p>
            <a:pPr eaLnBrk="0" hangingPunct="0"/>
            <a:r>
              <a:rPr lang="zh-CN" altLang="en-US" sz="28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热</a:t>
            </a:r>
            <a:r>
              <a:rPr lang="zh-CN" altLang="en-US" sz="2400" b="1" dirty="0">
                <a:latin typeface="楷体" panose="02010609060101010101" pitchFamily="49" charset="-122"/>
                <a:ea typeface="楷体" panose="02010609060101010101" pitchFamily="49" charset="-122"/>
              </a:rPr>
              <a:t>机的种类</a:t>
            </a:r>
          </a:p>
        </p:txBody>
      </p:sp>
      <p:sp>
        <p:nvSpPr>
          <p:cNvPr id="4" name="Rectangle 3"/>
          <p:cNvSpPr>
            <a:spLocks noChangeArrowheads="1"/>
          </p:cNvSpPr>
          <p:nvPr/>
        </p:nvSpPr>
        <p:spPr bwMode="auto">
          <a:xfrm>
            <a:off x="710909" y="1773237"/>
            <a:ext cx="8101012" cy="946150"/>
          </a:xfrm>
          <a:prstGeom prst="rect">
            <a:avLst/>
          </a:prstGeom>
          <a:noFill/>
          <a:ln w="9525">
            <a:noFill/>
            <a:miter lim="800000"/>
          </a:ln>
          <a:effectLst/>
        </p:spPr>
        <p:txBody>
          <a:bodyPr>
            <a:spAutoFit/>
          </a:bodyPr>
          <a:lstStyle/>
          <a:p>
            <a:pPr eaLnBrk="0" hangingPunct="0"/>
            <a:r>
              <a:rPr lang="zh-CN" altLang="en-US" sz="2800" b="1" dirty="0"/>
              <a:t>　　</a:t>
            </a:r>
            <a:r>
              <a:rPr lang="zh-CN" altLang="en-US" sz="2800" b="1" dirty="0">
                <a:solidFill>
                  <a:schemeClr val="hlink"/>
                </a:solidFill>
              </a:rPr>
              <a:t>利用内能做功的机器有很多，例如蒸汽机、</a:t>
            </a:r>
            <a:r>
              <a:rPr lang="zh-CN" altLang="en-US" sz="2800" b="1" dirty="0" smtClean="0">
                <a:solidFill>
                  <a:schemeClr val="hlink"/>
                </a:solidFill>
              </a:rPr>
              <a:t>内燃</a:t>
            </a:r>
            <a:r>
              <a:rPr lang="zh-CN" altLang="en-US" sz="2800" b="1" dirty="0">
                <a:solidFill>
                  <a:schemeClr val="hlink"/>
                </a:solidFill>
              </a:rPr>
              <a:t>机</a:t>
            </a:r>
            <a:r>
              <a:rPr lang="zh-CN" altLang="en-US" sz="2800" b="1" dirty="0" smtClean="0">
                <a:solidFill>
                  <a:schemeClr val="hlink"/>
                </a:solidFill>
              </a:rPr>
              <a:t>、喷气发动机和火箭发</a:t>
            </a:r>
            <a:r>
              <a:rPr lang="zh-CN" altLang="en-US" sz="2800" b="1" dirty="0">
                <a:solidFill>
                  <a:schemeClr val="hlink"/>
                </a:solidFill>
              </a:rPr>
              <a:t>动机</a:t>
            </a:r>
            <a:r>
              <a:rPr lang="zh-CN" altLang="en-US" sz="2800" b="1" dirty="0" smtClean="0">
                <a:solidFill>
                  <a:schemeClr val="hlink"/>
                </a:solidFill>
              </a:rPr>
              <a:t>等</a:t>
            </a:r>
            <a:r>
              <a:rPr lang="en-US" altLang="zh-CN" sz="2800" b="1" dirty="0" smtClean="0">
                <a:solidFill>
                  <a:schemeClr val="hlink"/>
                </a:solidFill>
              </a:rPr>
              <a:t>.</a:t>
            </a:r>
            <a:endParaRPr lang="zh-CN" altLang="en-US" sz="2800" b="1" dirty="0">
              <a:solidFill>
                <a:schemeClr val="hlink"/>
              </a:solidFill>
            </a:endParaRPr>
          </a:p>
        </p:txBody>
      </p:sp>
      <p:grpSp>
        <p:nvGrpSpPr>
          <p:cNvPr id="5" name="Group 4"/>
          <p:cNvGrpSpPr/>
          <p:nvPr/>
        </p:nvGrpSpPr>
        <p:grpSpPr bwMode="auto">
          <a:xfrm>
            <a:off x="1239837" y="2883937"/>
            <a:ext cx="2808287" cy="1800225"/>
            <a:chOff x="0" y="0"/>
            <a:chExt cx="1905" cy="1374"/>
          </a:xfrm>
        </p:grpSpPr>
        <p:sp>
          <p:nvSpPr>
            <p:cNvPr id="6" name="Rectangle 5"/>
            <p:cNvSpPr>
              <a:spLocks noChangeArrowheads="1"/>
            </p:cNvSpPr>
            <p:nvPr/>
          </p:nvSpPr>
          <p:spPr bwMode="auto">
            <a:xfrm>
              <a:off x="272" y="1124"/>
              <a:ext cx="1270" cy="250"/>
            </a:xfrm>
            <a:prstGeom prst="rect">
              <a:avLst/>
            </a:prstGeom>
            <a:noFill/>
            <a:ln w="9525">
              <a:noFill/>
              <a:miter lim="800000"/>
            </a:ln>
            <a:effectLst/>
          </p:spPr>
          <p:txBody>
            <a:bodyPr>
              <a:spAutoFit/>
            </a:bodyPr>
            <a:lstStyle/>
            <a:p>
              <a:pPr algn="ctr" eaLnBrk="0" hangingPunct="0"/>
              <a:r>
                <a:rPr lang="zh-CN" altLang="en-US" sz="2000" b="1">
                  <a:solidFill>
                    <a:schemeClr val="tx2"/>
                  </a:solidFill>
                  <a:latin typeface="宋体" panose="02010600030101010101" pitchFamily="2" charset="-122"/>
                </a:rPr>
                <a:t> 蒸汽机车</a:t>
              </a:r>
            </a:p>
          </p:txBody>
        </p:sp>
        <p:pic>
          <p:nvPicPr>
            <p:cNvPr id="7" name="Picture 6" descr="火车89"/>
            <p:cNvPicPr>
              <a:picLocks noChangeAspect="1" noChangeArrowheads="1"/>
            </p:cNvPicPr>
            <p:nvPr/>
          </p:nvPicPr>
          <p:blipFill>
            <a:blip r:embed="rId2"/>
            <a:srcRect/>
            <a:stretch>
              <a:fillRect/>
            </a:stretch>
          </p:blipFill>
          <p:spPr bwMode="auto">
            <a:xfrm>
              <a:off x="0" y="0"/>
              <a:ext cx="1905" cy="1089"/>
            </a:xfrm>
            <a:prstGeom prst="rect">
              <a:avLst/>
            </a:prstGeom>
            <a:noFill/>
            <a:ln w="25400" cap="flat" cmpd="sng">
              <a:solidFill>
                <a:schemeClr val="tx2"/>
              </a:solidFill>
              <a:miter lim="800000"/>
              <a:headEnd/>
              <a:tailEnd/>
            </a:ln>
            <a:effectLst/>
          </p:spPr>
        </p:pic>
      </p:grpSp>
      <p:grpSp>
        <p:nvGrpSpPr>
          <p:cNvPr id="8" name="Group 7"/>
          <p:cNvGrpSpPr/>
          <p:nvPr/>
        </p:nvGrpSpPr>
        <p:grpSpPr bwMode="auto">
          <a:xfrm>
            <a:off x="4562605" y="2874606"/>
            <a:ext cx="2736850" cy="1871663"/>
            <a:chOff x="0" y="0"/>
            <a:chExt cx="1905" cy="1384"/>
          </a:xfrm>
        </p:grpSpPr>
        <p:pic>
          <p:nvPicPr>
            <p:cNvPr id="9" name="Picture 8" descr="内火"/>
            <p:cNvPicPr>
              <a:picLocks noChangeAspect="1" noChangeArrowheads="1"/>
            </p:cNvPicPr>
            <p:nvPr/>
          </p:nvPicPr>
          <p:blipFill>
            <a:blip r:embed="rId3"/>
            <a:srcRect/>
            <a:stretch>
              <a:fillRect/>
            </a:stretch>
          </p:blipFill>
          <p:spPr bwMode="auto">
            <a:xfrm>
              <a:off x="0" y="0"/>
              <a:ext cx="1905" cy="1089"/>
            </a:xfrm>
            <a:prstGeom prst="rect">
              <a:avLst/>
            </a:prstGeom>
            <a:noFill/>
            <a:ln w="25400" cap="flat" cmpd="sng">
              <a:solidFill>
                <a:schemeClr val="tx2"/>
              </a:solidFill>
              <a:miter lim="800000"/>
              <a:headEnd/>
              <a:tailEnd/>
            </a:ln>
            <a:effectLst/>
          </p:spPr>
        </p:pic>
        <p:sp>
          <p:nvSpPr>
            <p:cNvPr id="10" name="Rectangle 9"/>
            <p:cNvSpPr>
              <a:spLocks noChangeArrowheads="1"/>
            </p:cNvSpPr>
            <p:nvPr/>
          </p:nvSpPr>
          <p:spPr bwMode="auto">
            <a:xfrm>
              <a:off x="363" y="1134"/>
              <a:ext cx="1270" cy="250"/>
            </a:xfrm>
            <a:prstGeom prst="rect">
              <a:avLst/>
            </a:prstGeom>
            <a:noFill/>
            <a:ln w="9525">
              <a:noFill/>
              <a:miter lim="800000"/>
            </a:ln>
            <a:effectLst/>
          </p:spPr>
          <p:txBody>
            <a:bodyPr>
              <a:spAutoFit/>
            </a:bodyPr>
            <a:lstStyle/>
            <a:p>
              <a:pPr algn="ctr" eaLnBrk="0" hangingPunct="0"/>
              <a:r>
                <a:rPr lang="zh-CN" altLang="en-US" sz="2000" b="1">
                  <a:solidFill>
                    <a:schemeClr val="tx2"/>
                  </a:solidFill>
                  <a:latin typeface="宋体" panose="02010600030101010101" pitchFamily="2" charset="-122"/>
                </a:rPr>
                <a:t> 蒸汽机车</a:t>
              </a:r>
            </a:p>
          </p:txBody>
        </p:sp>
      </p:grpSp>
      <p:grpSp>
        <p:nvGrpSpPr>
          <p:cNvPr id="11" name="Group 16"/>
          <p:cNvGrpSpPr/>
          <p:nvPr/>
        </p:nvGrpSpPr>
        <p:grpSpPr bwMode="auto">
          <a:xfrm>
            <a:off x="1075127" y="4773613"/>
            <a:ext cx="3168650" cy="2084387"/>
            <a:chOff x="0" y="0"/>
            <a:chExt cx="1996" cy="1403"/>
          </a:xfrm>
        </p:grpSpPr>
        <p:pic>
          <p:nvPicPr>
            <p:cNvPr id="12" name="Picture 17"/>
            <p:cNvPicPr>
              <a:picLocks noChangeAspect="1" noChangeArrowheads="1"/>
            </p:cNvPicPr>
            <p:nvPr/>
          </p:nvPicPr>
          <p:blipFill>
            <a:blip r:embed="rId4"/>
            <a:srcRect/>
            <a:stretch>
              <a:fillRect/>
            </a:stretch>
          </p:blipFill>
          <p:spPr bwMode="auto">
            <a:xfrm>
              <a:off x="91" y="0"/>
              <a:ext cx="1841" cy="1179"/>
            </a:xfrm>
            <a:prstGeom prst="rect">
              <a:avLst/>
            </a:prstGeom>
            <a:noFill/>
            <a:ln w="9525">
              <a:noFill/>
              <a:miter lim="800000"/>
              <a:headEnd/>
              <a:tailEnd/>
            </a:ln>
            <a:effectLst/>
          </p:spPr>
        </p:pic>
        <p:sp>
          <p:nvSpPr>
            <p:cNvPr id="13" name="Rectangle 18"/>
            <p:cNvSpPr>
              <a:spLocks noChangeArrowheads="1"/>
            </p:cNvSpPr>
            <p:nvPr/>
          </p:nvSpPr>
          <p:spPr bwMode="auto">
            <a:xfrm>
              <a:off x="0" y="1153"/>
              <a:ext cx="1996" cy="250"/>
            </a:xfrm>
            <a:prstGeom prst="rect">
              <a:avLst/>
            </a:prstGeom>
            <a:noFill/>
            <a:ln w="9525">
              <a:noFill/>
              <a:miter lim="800000"/>
            </a:ln>
            <a:effectLst/>
          </p:spPr>
          <p:txBody>
            <a:bodyPr>
              <a:spAutoFit/>
            </a:bodyPr>
            <a:lstStyle/>
            <a:p>
              <a:pPr algn="ctr" eaLnBrk="0" hangingPunct="0"/>
              <a:r>
                <a:rPr lang="zh-CN" altLang="en-US" sz="2000" b="1">
                  <a:solidFill>
                    <a:schemeClr val="tx2"/>
                  </a:solidFill>
                  <a:latin typeface="宋体" panose="02010600030101010101" pitchFamily="2" charset="-122"/>
                </a:rPr>
                <a:t> 火电站的汽轮机</a:t>
              </a:r>
            </a:p>
          </p:txBody>
        </p:sp>
      </p:grpSp>
      <p:grpSp>
        <p:nvGrpSpPr>
          <p:cNvPr id="14" name="Group 10"/>
          <p:cNvGrpSpPr/>
          <p:nvPr/>
        </p:nvGrpSpPr>
        <p:grpSpPr bwMode="auto">
          <a:xfrm>
            <a:off x="4512744" y="4770438"/>
            <a:ext cx="2735262" cy="2087562"/>
            <a:chOff x="0" y="0"/>
            <a:chExt cx="1962" cy="1403"/>
          </a:xfrm>
        </p:grpSpPr>
        <p:pic>
          <p:nvPicPr>
            <p:cNvPr id="15" name="Picture 11" descr="哇"/>
            <p:cNvPicPr>
              <a:picLocks noChangeAspect="1" noChangeArrowheads="1"/>
            </p:cNvPicPr>
            <p:nvPr/>
          </p:nvPicPr>
          <p:blipFill>
            <a:blip r:embed="rId5"/>
            <a:srcRect/>
            <a:stretch>
              <a:fillRect/>
            </a:stretch>
          </p:blipFill>
          <p:spPr bwMode="auto">
            <a:xfrm>
              <a:off x="0" y="0"/>
              <a:ext cx="1962" cy="1180"/>
            </a:xfrm>
            <a:prstGeom prst="rect">
              <a:avLst/>
            </a:prstGeom>
            <a:noFill/>
            <a:ln w="9525">
              <a:noFill/>
              <a:miter lim="800000"/>
              <a:headEnd/>
              <a:tailEnd/>
            </a:ln>
            <a:effectLst/>
          </p:spPr>
        </p:pic>
        <p:sp>
          <p:nvSpPr>
            <p:cNvPr id="16" name="Rectangle 12"/>
            <p:cNvSpPr>
              <a:spLocks noChangeArrowheads="1"/>
            </p:cNvSpPr>
            <p:nvPr/>
          </p:nvSpPr>
          <p:spPr bwMode="auto">
            <a:xfrm>
              <a:off x="181" y="1153"/>
              <a:ext cx="1497" cy="250"/>
            </a:xfrm>
            <a:prstGeom prst="rect">
              <a:avLst/>
            </a:prstGeom>
            <a:noFill/>
            <a:ln w="9525">
              <a:noFill/>
              <a:miter lim="800000"/>
            </a:ln>
            <a:effectLst/>
          </p:spPr>
          <p:txBody>
            <a:bodyPr>
              <a:spAutoFit/>
            </a:bodyPr>
            <a:lstStyle/>
            <a:p>
              <a:pPr algn="ctr" eaLnBrk="0" hangingPunct="0"/>
              <a:r>
                <a:rPr lang="zh-CN" altLang="en-US" sz="2000" b="1">
                  <a:solidFill>
                    <a:schemeClr val="tx2"/>
                  </a:solidFill>
                  <a:latin typeface="宋体" panose="02010600030101010101" pitchFamily="2" charset="-122"/>
                </a:rPr>
                <a:t> 喷气发动机</a:t>
              </a:r>
            </a:p>
          </p:txBody>
        </p:sp>
      </p:grpSp>
      <p:grpSp>
        <p:nvGrpSpPr>
          <p:cNvPr id="17" name="Group 13"/>
          <p:cNvGrpSpPr/>
          <p:nvPr/>
        </p:nvGrpSpPr>
        <p:grpSpPr bwMode="auto">
          <a:xfrm>
            <a:off x="7533726" y="2350440"/>
            <a:ext cx="2339975" cy="4386262"/>
            <a:chOff x="0" y="0"/>
            <a:chExt cx="1474" cy="2854"/>
          </a:xfrm>
        </p:grpSpPr>
        <p:pic>
          <p:nvPicPr>
            <p:cNvPr id="18" name="Picture 14" descr="正火"/>
            <p:cNvPicPr>
              <a:picLocks noChangeAspect="1" noChangeArrowheads="1"/>
            </p:cNvPicPr>
            <p:nvPr/>
          </p:nvPicPr>
          <p:blipFill>
            <a:blip r:embed="rId6"/>
            <a:srcRect/>
            <a:stretch>
              <a:fillRect/>
            </a:stretch>
          </p:blipFill>
          <p:spPr bwMode="auto">
            <a:xfrm>
              <a:off x="91" y="0"/>
              <a:ext cx="1225" cy="2540"/>
            </a:xfrm>
            <a:prstGeom prst="rect">
              <a:avLst/>
            </a:prstGeom>
            <a:noFill/>
            <a:ln w="25400" cap="flat" cmpd="sng">
              <a:solidFill>
                <a:schemeClr val="accent2"/>
              </a:solidFill>
              <a:miter lim="800000"/>
              <a:headEnd/>
              <a:tailEnd/>
            </a:ln>
            <a:effectLst/>
          </p:spPr>
        </p:pic>
        <p:sp>
          <p:nvSpPr>
            <p:cNvPr id="19" name="Rectangle 15"/>
            <p:cNvSpPr>
              <a:spLocks noChangeArrowheads="1"/>
            </p:cNvSpPr>
            <p:nvPr/>
          </p:nvSpPr>
          <p:spPr bwMode="auto">
            <a:xfrm>
              <a:off x="0" y="2604"/>
              <a:ext cx="1474" cy="250"/>
            </a:xfrm>
            <a:prstGeom prst="rect">
              <a:avLst/>
            </a:prstGeom>
            <a:noFill/>
            <a:ln w="9525">
              <a:noFill/>
              <a:miter lim="800000"/>
            </a:ln>
            <a:effectLst/>
          </p:spPr>
          <p:txBody>
            <a:bodyPr>
              <a:spAutoFit/>
            </a:bodyPr>
            <a:lstStyle/>
            <a:p>
              <a:pPr algn="ctr" eaLnBrk="0" hangingPunct="0"/>
              <a:r>
                <a:rPr lang="zh-CN" altLang="en-US" sz="2000" b="1">
                  <a:solidFill>
                    <a:schemeClr val="tx2"/>
                  </a:solidFill>
                  <a:latin typeface="宋体" panose="02010600030101010101" pitchFamily="2" charset="-122"/>
                </a:rPr>
                <a:t> 火箭发动机</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lide(fromBottom)">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4"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Rot="1" noChangeArrowheads="1"/>
          </p:cNvSpPr>
          <p:nvPr/>
        </p:nvSpPr>
        <p:spPr bwMode="auto">
          <a:xfrm>
            <a:off x="1371601" y="559836"/>
            <a:ext cx="9013371" cy="2505301"/>
          </a:xfrm>
          <a:prstGeom prst="rect">
            <a:avLst/>
          </a:prstGeom>
          <a:noFill/>
          <a:ln w="9525">
            <a:noFill/>
            <a:miter lim="800000"/>
          </a:ln>
          <a:effectLst/>
        </p:spPr>
        <p:txBody>
          <a:bodyPr wrap="square">
            <a:spAutoFit/>
          </a:bodyPr>
          <a:lstStyle/>
          <a:p>
            <a:pPr marL="342900" indent="-342900" eaLnBrk="0" hangingPunct="0">
              <a:lnSpc>
                <a:spcPct val="140000"/>
              </a:lnSpc>
              <a:buFontTx/>
              <a:buNone/>
            </a:pPr>
            <a:r>
              <a:rPr lang="en-US" altLang="zh-CN" sz="2800" b="1" dirty="0" smtClean="0">
                <a:solidFill>
                  <a:srgbClr val="003300"/>
                </a:solidFill>
                <a:latin typeface="楷体_GB2312" panose="02010609030101010101" pitchFamily="1" charset="-122"/>
                <a:ea typeface="楷体_GB2312" panose="02010609030101010101" pitchFamily="1" charset="-122"/>
              </a:rPr>
              <a:t>2.</a:t>
            </a:r>
            <a:r>
              <a:rPr lang="zh-CN" altLang="en-US" sz="2800" b="1" dirty="0" smtClean="0">
                <a:solidFill>
                  <a:srgbClr val="003300"/>
                </a:solidFill>
                <a:latin typeface="宋体" panose="02010600030101010101" pitchFamily="2" charset="-122"/>
              </a:rPr>
              <a:t>内燃机工作原理：燃料在汽缸内燃烧，生成高温高压的燃气，把化学能转化为内能，然后燃气推动活塞做功，把内能转化为机械能</a:t>
            </a:r>
            <a:r>
              <a:rPr lang="en-US" altLang="zh-CN" sz="2800" b="1" dirty="0" smtClean="0">
                <a:solidFill>
                  <a:srgbClr val="003300"/>
                </a:solidFill>
                <a:latin typeface="宋体" panose="02010600030101010101" pitchFamily="2" charset="-122"/>
              </a:rPr>
              <a:t>.</a:t>
            </a:r>
            <a:endParaRPr lang="zh-CN" altLang="en-US" sz="2800" b="1" dirty="0">
              <a:solidFill>
                <a:srgbClr val="003300"/>
              </a:solidFill>
              <a:latin typeface="宋体" panose="02010600030101010101" pitchFamily="2" charset="-122"/>
            </a:endParaRPr>
          </a:p>
          <a:p>
            <a:pPr marL="342900" indent="-342900" eaLnBrk="0" hangingPunct="0">
              <a:lnSpc>
                <a:spcPct val="140000"/>
              </a:lnSpc>
              <a:buFontTx/>
              <a:buNone/>
            </a:pPr>
            <a:r>
              <a:rPr lang="zh-CN" altLang="en-US" sz="2800" dirty="0">
                <a:solidFill>
                  <a:srgbClr val="003300"/>
                </a:solidFill>
              </a:rPr>
              <a:t>   </a:t>
            </a:r>
            <a:endParaRPr lang="zh-CN" altLang="en-US" sz="2800" dirty="0">
              <a:solidFill>
                <a:srgbClr val="003300"/>
              </a:solidFill>
              <a:latin typeface="楷体_GB2312" panose="02010609030101010101" pitchFamily="1" charset="-122"/>
              <a:ea typeface="楷体_GB2312" panose="02010609030101010101" pitchFamily="1" charset="-122"/>
            </a:endParaRPr>
          </a:p>
        </p:txBody>
      </p:sp>
      <p:pic>
        <p:nvPicPr>
          <p:cNvPr id="3" name="Picture 2" descr="构造(汽)"/>
          <p:cNvPicPr>
            <a:picLocks noChangeAspect="1" noChangeArrowheads="1"/>
          </p:cNvPicPr>
          <p:nvPr/>
        </p:nvPicPr>
        <p:blipFill>
          <a:blip r:embed="rId2" cstate="print">
            <a:clrChange>
              <a:clrFrom>
                <a:srgbClr val="00989F"/>
              </a:clrFrom>
              <a:clrTo>
                <a:srgbClr val="00989F">
                  <a:alpha val="0"/>
                </a:srgbClr>
              </a:clrTo>
            </a:clrChange>
          </a:blip>
          <a:srcRect/>
          <a:stretch>
            <a:fillRect/>
          </a:stretch>
        </p:blipFill>
        <p:spPr bwMode="auto">
          <a:xfrm>
            <a:off x="1085432" y="2621902"/>
            <a:ext cx="3490305" cy="4055029"/>
          </a:xfrm>
          <a:prstGeom prst="rect">
            <a:avLst/>
          </a:prstGeom>
          <a:noFill/>
          <a:ln w="9525">
            <a:noFill/>
            <a:miter lim="800000"/>
            <a:headEnd/>
            <a:tailEnd/>
          </a:ln>
          <a:effectLst/>
        </p:spPr>
      </p:pic>
      <p:pic>
        <p:nvPicPr>
          <p:cNvPr id="4" name="Picture 6" descr="14-1-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376377" y="2794778"/>
            <a:ext cx="3471026" cy="38206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364375" y="689009"/>
            <a:ext cx="8805993" cy="954107"/>
          </a:xfrm>
          <a:prstGeom prst="rect">
            <a:avLst/>
          </a:prstGeom>
          <a:noFill/>
          <a:ln w="9525">
            <a:noFill/>
            <a:miter lim="800000"/>
          </a:ln>
          <a:effectLst/>
        </p:spPr>
        <p:txBody>
          <a:bodyPr wrap="square">
            <a:spAutoFit/>
          </a:bodyPr>
          <a:lstStyle/>
          <a:p>
            <a:pPr eaLnBrk="0" hangingPunct="0"/>
            <a:r>
              <a:rPr lang="zh-CN" altLang="en-US" sz="2800" b="1" dirty="0"/>
              <a:t>　</a:t>
            </a:r>
            <a:r>
              <a:rPr lang="en-US" altLang="zh-CN" sz="2800" b="1" dirty="0" smtClean="0"/>
              <a:t>3.</a:t>
            </a:r>
            <a:r>
              <a:rPr lang="zh-CN" altLang="en-US" sz="2800" b="1" dirty="0" smtClean="0"/>
              <a:t>常见的内燃机有汽油机和柴油机，它们的主要区别如下表所示</a:t>
            </a:r>
            <a:r>
              <a:rPr lang="en-US" altLang="zh-CN" sz="2800" b="1" dirty="0" smtClean="0"/>
              <a:t>.</a:t>
            </a:r>
          </a:p>
        </p:txBody>
      </p:sp>
      <p:graphicFrame>
        <p:nvGraphicFramePr>
          <p:cNvPr id="4" name="表格 3"/>
          <p:cNvGraphicFramePr>
            <a:graphicFrameLocks noGrp="1"/>
          </p:cNvGraphicFramePr>
          <p:nvPr/>
        </p:nvGraphicFramePr>
        <p:xfrm>
          <a:off x="2479872" y="2146033"/>
          <a:ext cx="5236544" cy="3770744"/>
        </p:xfrm>
        <a:graphic>
          <a:graphicData uri="http://schemas.openxmlformats.org/drawingml/2006/table">
            <a:tbl>
              <a:tblPr firstRow="1" bandRow="1">
                <a:tableStyleId>{5C22544A-7EE6-4342-B048-85BDC9FD1C3A}</a:tableStyleId>
              </a:tblPr>
              <a:tblGrid>
                <a:gridCol w="1772132"/>
                <a:gridCol w="1772132"/>
                <a:gridCol w="1692280"/>
              </a:tblGrid>
              <a:tr h="353492">
                <a:tc>
                  <a:txBody>
                    <a:bodyPr/>
                    <a:lstStyle/>
                    <a:p>
                      <a:pPr algn="ctr"/>
                      <a:r>
                        <a:rPr lang="zh-CN" altLang="en-US" dirty="0" smtClean="0"/>
                        <a:t>类别</a:t>
                      </a:r>
                      <a:endParaRPr lang="zh-CN" altLang="en-US" dirty="0"/>
                    </a:p>
                  </a:txBody>
                  <a:tcPr/>
                </a:tc>
                <a:tc>
                  <a:txBody>
                    <a:bodyPr/>
                    <a:lstStyle/>
                    <a:p>
                      <a:pPr algn="ctr"/>
                      <a:r>
                        <a:rPr lang="zh-CN" altLang="en-US" dirty="0" smtClean="0"/>
                        <a:t>汽油机</a:t>
                      </a:r>
                      <a:endParaRPr lang="zh-CN" altLang="en-US" dirty="0"/>
                    </a:p>
                  </a:txBody>
                  <a:tcPr/>
                </a:tc>
                <a:tc>
                  <a:txBody>
                    <a:bodyPr/>
                    <a:lstStyle/>
                    <a:p>
                      <a:pPr algn="ctr"/>
                      <a:r>
                        <a:rPr lang="zh-CN" altLang="en-US" dirty="0" smtClean="0"/>
                        <a:t>柴油机</a:t>
                      </a:r>
                      <a:endParaRPr lang="zh-CN" altLang="en-US" dirty="0"/>
                    </a:p>
                  </a:txBody>
                  <a:tcPr/>
                </a:tc>
              </a:tr>
              <a:tr h="397673">
                <a:tc>
                  <a:txBody>
                    <a:bodyPr/>
                    <a:lstStyle/>
                    <a:p>
                      <a:pPr algn="ctr"/>
                      <a:r>
                        <a:rPr lang="en-US" altLang="zh-CN" dirty="0" smtClean="0"/>
                        <a:t>       </a:t>
                      </a:r>
                      <a:r>
                        <a:rPr lang="zh-CN" altLang="en-US" dirty="0" smtClean="0"/>
                        <a:t>燃料</a:t>
                      </a:r>
                      <a:endParaRPr lang="zh-CN" altLang="en-US" dirty="0"/>
                    </a:p>
                  </a:txBody>
                  <a:tcPr/>
                </a:tc>
                <a:tc>
                  <a:txBody>
                    <a:bodyPr/>
                    <a:lstStyle/>
                    <a:p>
                      <a:pPr algn="ctr"/>
                      <a:r>
                        <a:rPr lang="zh-CN" altLang="en-US" dirty="0" smtClean="0"/>
                        <a:t>汽油</a:t>
                      </a:r>
                      <a:endParaRPr lang="zh-CN" altLang="en-US" dirty="0"/>
                    </a:p>
                  </a:txBody>
                  <a:tcPr/>
                </a:tc>
                <a:tc>
                  <a:txBody>
                    <a:bodyPr/>
                    <a:lstStyle/>
                    <a:p>
                      <a:pPr algn="ctr"/>
                      <a:r>
                        <a:rPr lang="zh-CN" altLang="en-US" dirty="0" smtClean="0"/>
                        <a:t>柴油</a:t>
                      </a:r>
                      <a:endParaRPr lang="zh-CN" altLang="en-US" dirty="0"/>
                    </a:p>
                  </a:txBody>
                  <a:tcPr/>
                </a:tc>
              </a:tr>
              <a:tr h="640080">
                <a:tc>
                  <a:txBody>
                    <a:bodyPr/>
                    <a:lstStyle/>
                    <a:p>
                      <a:pPr algn="ctr"/>
                      <a:r>
                        <a:rPr lang="zh-CN" altLang="en-US" dirty="0" smtClean="0"/>
                        <a:t>构造</a:t>
                      </a:r>
                      <a:endParaRPr lang="zh-CN" altLang="en-US" dirty="0"/>
                    </a:p>
                  </a:txBody>
                  <a:tcPr/>
                </a:tc>
                <a:tc>
                  <a:txBody>
                    <a:bodyPr/>
                    <a:lstStyle/>
                    <a:p>
                      <a:pPr algn="ctr"/>
                      <a:r>
                        <a:rPr lang="zh-CN" altLang="en-US" dirty="0" smtClean="0"/>
                        <a:t>气缸顶部有火花塞</a:t>
                      </a:r>
                      <a:endParaRPr lang="zh-CN" altLang="en-US" dirty="0"/>
                    </a:p>
                  </a:txBody>
                  <a:tcPr/>
                </a:tc>
                <a:tc>
                  <a:txBody>
                    <a:bodyPr/>
                    <a:lstStyle/>
                    <a:p>
                      <a:pPr algn="ctr"/>
                      <a:r>
                        <a:rPr lang="zh-CN" altLang="en-US" dirty="0" smtClean="0"/>
                        <a:t>气缸顶部有喷油嘴</a:t>
                      </a:r>
                      <a:endParaRPr lang="zh-CN" altLang="en-US" dirty="0"/>
                    </a:p>
                  </a:txBody>
                  <a:tcPr/>
                </a:tc>
              </a:tr>
              <a:tr h="866043">
                <a:tc>
                  <a:txBody>
                    <a:bodyPr/>
                    <a:lstStyle/>
                    <a:p>
                      <a:pPr algn="ctr"/>
                      <a:r>
                        <a:rPr lang="zh-CN" altLang="en-US" dirty="0" smtClean="0"/>
                        <a:t>吸气冲程中进入气缸内的物质</a:t>
                      </a:r>
                      <a:endParaRPr lang="zh-CN" altLang="en-US" dirty="0"/>
                    </a:p>
                  </a:txBody>
                  <a:tcPr/>
                </a:tc>
                <a:tc>
                  <a:txBody>
                    <a:bodyPr/>
                    <a:lstStyle/>
                    <a:p>
                      <a:pPr algn="ctr"/>
                      <a:r>
                        <a:rPr lang="zh-CN" altLang="en-US" dirty="0" smtClean="0"/>
                        <a:t>汽油和空气的混合燃料</a:t>
                      </a:r>
                      <a:endParaRPr lang="zh-CN" altLang="en-US" dirty="0"/>
                    </a:p>
                  </a:txBody>
                  <a:tcPr/>
                </a:tc>
                <a:tc>
                  <a:txBody>
                    <a:bodyPr/>
                    <a:lstStyle/>
                    <a:p>
                      <a:pPr algn="ctr"/>
                      <a:r>
                        <a:rPr lang="zh-CN" altLang="en-US" dirty="0" smtClean="0"/>
                        <a:t>纯净的空气</a:t>
                      </a:r>
                      <a:endParaRPr lang="zh-CN" altLang="en-US" dirty="0"/>
                    </a:p>
                  </a:txBody>
                  <a:tcPr/>
                </a:tc>
              </a:tr>
              <a:tr h="402003">
                <a:tc>
                  <a:txBody>
                    <a:bodyPr/>
                    <a:lstStyle/>
                    <a:p>
                      <a:pPr algn="ctr"/>
                      <a:r>
                        <a:rPr lang="zh-CN" altLang="en-US" dirty="0" smtClean="0"/>
                        <a:t>点火方式</a:t>
                      </a:r>
                      <a:endParaRPr lang="zh-CN" altLang="en-US" dirty="0"/>
                    </a:p>
                  </a:txBody>
                  <a:tcPr/>
                </a:tc>
                <a:tc>
                  <a:txBody>
                    <a:bodyPr/>
                    <a:lstStyle/>
                    <a:p>
                      <a:pPr algn="ctr"/>
                      <a:r>
                        <a:rPr lang="zh-CN" altLang="en-US" dirty="0" smtClean="0"/>
                        <a:t>点燃式</a:t>
                      </a:r>
                      <a:endParaRPr lang="zh-CN" altLang="en-US" dirty="0"/>
                    </a:p>
                  </a:txBody>
                  <a:tcPr/>
                </a:tc>
                <a:tc>
                  <a:txBody>
                    <a:bodyPr/>
                    <a:lstStyle/>
                    <a:p>
                      <a:pPr algn="ctr"/>
                      <a:r>
                        <a:rPr lang="zh-CN" altLang="en-US" dirty="0" smtClean="0"/>
                        <a:t>压燃式</a:t>
                      </a:r>
                      <a:endParaRPr lang="zh-CN" altLang="en-US" dirty="0"/>
                    </a:p>
                  </a:txBody>
                  <a:tcPr/>
                </a:tc>
              </a:tr>
              <a:tr h="415347">
                <a:tc>
                  <a:txBody>
                    <a:bodyPr/>
                    <a:lstStyle/>
                    <a:p>
                      <a:pPr algn="ctr"/>
                      <a:r>
                        <a:rPr lang="zh-CN" altLang="en-US" dirty="0" smtClean="0"/>
                        <a:t>效率</a:t>
                      </a:r>
                      <a:endParaRPr lang="zh-CN" altLang="en-US" dirty="0"/>
                    </a:p>
                  </a:txBody>
                  <a:tcPr/>
                </a:tc>
                <a:tc>
                  <a:txBody>
                    <a:bodyPr/>
                    <a:lstStyle/>
                    <a:p>
                      <a:pPr algn="ctr"/>
                      <a:r>
                        <a:rPr lang="en-US" altLang="zh-CN" dirty="0" smtClean="0"/>
                        <a:t>20%</a:t>
                      </a:r>
                      <a:r>
                        <a:rPr lang="zh-CN" altLang="en-US" dirty="0" smtClean="0"/>
                        <a:t>～</a:t>
                      </a:r>
                      <a:r>
                        <a:rPr lang="en-US" altLang="zh-CN" dirty="0" smtClean="0"/>
                        <a:t>30%</a:t>
                      </a:r>
                      <a:endParaRPr lang="zh-CN" altLang="en-US" dirty="0"/>
                    </a:p>
                  </a:txBody>
                  <a:tcPr/>
                </a:tc>
                <a:tc>
                  <a:txBody>
                    <a:bodyPr/>
                    <a:lstStyle/>
                    <a:p>
                      <a:pPr algn="ctr"/>
                      <a:r>
                        <a:rPr lang="en-US" altLang="zh-CN" dirty="0" smtClean="0"/>
                        <a:t>30%</a:t>
                      </a:r>
                      <a:r>
                        <a:rPr lang="zh-CN" altLang="en-US" dirty="0" smtClean="0"/>
                        <a:t>～</a:t>
                      </a:r>
                      <a:r>
                        <a:rPr lang="en-US" altLang="zh-CN" dirty="0" smtClean="0"/>
                        <a:t>45%</a:t>
                      </a:r>
                      <a:endParaRPr lang="zh-CN" altLang="en-US" dirty="0"/>
                    </a:p>
                  </a:txBody>
                  <a:tcPr/>
                </a:tc>
              </a:tr>
              <a:tr h="635481">
                <a:tc>
                  <a:txBody>
                    <a:bodyPr/>
                    <a:lstStyle/>
                    <a:p>
                      <a:pPr algn="ctr"/>
                      <a:r>
                        <a:rPr lang="zh-CN" altLang="en-US" dirty="0" smtClean="0"/>
                        <a:t>压缩程度 </a:t>
                      </a:r>
                      <a:endParaRPr lang="zh-CN" altLang="en-US" dirty="0"/>
                    </a:p>
                  </a:txBody>
                  <a:tcPr/>
                </a:tc>
                <a:tc>
                  <a:txBody>
                    <a:bodyPr/>
                    <a:lstStyle/>
                    <a:p>
                      <a:pPr algn="ctr"/>
                      <a:r>
                        <a:rPr lang="zh-CN" altLang="en-US" dirty="0" smtClean="0"/>
                        <a:t>低</a:t>
                      </a:r>
                      <a:endParaRPr lang="zh-CN" altLang="en-US" dirty="0"/>
                    </a:p>
                  </a:txBody>
                  <a:tcPr/>
                </a:tc>
                <a:tc>
                  <a:txBody>
                    <a:bodyPr/>
                    <a:lstStyle/>
                    <a:p>
                      <a:pPr algn="ctr"/>
                      <a:r>
                        <a:rPr lang="zh-CN" altLang="en-US" dirty="0" smtClean="0"/>
                        <a:t>高</a:t>
                      </a:r>
                      <a:endParaRPr lang="zh-CN" alt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317722" y="689009"/>
            <a:ext cx="9132564" cy="954107"/>
          </a:xfrm>
          <a:prstGeom prst="rect">
            <a:avLst/>
          </a:prstGeom>
          <a:noFill/>
          <a:ln w="9525">
            <a:noFill/>
            <a:miter lim="800000"/>
          </a:ln>
          <a:effectLst/>
        </p:spPr>
        <p:txBody>
          <a:bodyPr wrap="square">
            <a:spAutoFit/>
          </a:bodyPr>
          <a:lstStyle/>
          <a:p>
            <a:pPr eaLnBrk="0" hangingPunct="0"/>
            <a:r>
              <a:rPr lang="zh-CN" altLang="en-US" sz="2800" b="1" dirty="0"/>
              <a:t>　</a:t>
            </a:r>
            <a:r>
              <a:rPr lang="en-US" altLang="zh-CN" sz="2800" dirty="0" smtClean="0">
                <a:latin typeface="+mn-ea"/>
              </a:rPr>
              <a:t>4.</a:t>
            </a:r>
            <a:r>
              <a:rPr lang="zh-CN" altLang="en-US" sz="2800" dirty="0" smtClean="0">
                <a:latin typeface="+mn-ea"/>
              </a:rPr>
              <a:t>四冲程内燃机的工作过程是由吸气冲程，压缩冲程，做功冲程和排气冲程组成的</a:t>
            </a:r>
            <a:r>
              <a:rPr lang="en-US" altLang="zh-CN" sz="2800" dirty="0" smtClean="0">
                <a:latin typeface="+mn-ea"/>
              </a:rPr>
              <a:t>.</a:t>
            </a:r>
          </a:p>
        </p:txBody>
      </p:sp>
      <p:sp>
        <p:nvSpPr>
          <p:cNvPr id="3" name="Text Box 17"/>
          <p:cNvSpPr txBox="1">
            <a:spLocks noChangeArrowheads="1"/>
          </p:cNvSpPr>
          <p:nvPr/>
        </p:nvSpPr>
        <p:spPr bwMode="auto">
          <a:xfrm>
            <a:off x="1644293" y="1699987"/>
            <a:ext cx="8358123" cy="1815882"/>
          </a:xfrm>
          <a:prstGeom prst="rect">
            <a:avLst/>
          </a:prstGeom>
          <a:noFill/>
          <a:ln w="9525">
            <a:noFill/>
            <a:miter lim="800000"/>
          </a:ln>
        </p:spPr>
        <p:txBody>
          <a:bodyPr wrap="square">
            <a:spAutoFit/>
          </a:bodyPr>
          <a:lstStyle/>
          <a:p>
            <a:r>
              <a:rPr lang="en-US" altLang="zh-CN" sz="2800" b="1" dirty="0" smtClean="0">
                <a:solidFill>
                  <a:srgbClr val="6600FF"/>
                </a:solidFill>
                <a:latin typeface="黑体" panose="02010600030101010101" pitchFamily="49" charset="-122"/>
                <a:ea typeface="黑体" panose="02010600030101010101" pitchFamily="49" charset="-122"/>
              </a:rPr>
              <a:t>5.</a:t>
            </a:r>
            <a:r>
              <a:rPr lang="zh-CN" altLang="en-US" sz="2800" b="1" dirty="0" smtClean="0">
                <a:solidFill>
                  <a:srgbClr val="6600FF"/>
                </a:solidFill>
                <a:latin typeface="黑体" panose="02010600030101010101" pitchFamily="49" charset="-122"/>
                <a:ea typeface="黑体" panose="02010600030101010101" pitchFamily="49" charset="-122"/>
              </a:rPr>
              <a:t>四冲程内燃机完成四个冲程叫做一个工作循环，每一个工作循环中，活塞往复运动两次，曲轴转动两周，只有做功冲程燃气推动活塞做功，其他三个冲程是靠飞轮的惯性来完成的</a:t>
            </a:r>
            <a:r>
              <a:rPr lang="en-US" altLang="zh-CN" sz="2800" b="1" dirty="0" smtClean="0">
                <a:solidFill>
                  <a:srgbClr val="6600FF"/>
                </a:solidFill>
                <a:latin typeface="黑体" panose="02010600030101010101" pitchFamily="49" charset="-122"/>
                <a:ea typeface="黑体" panose="02010600030101010101" pitchFamily="49" charset="-122"/>
              </a:rPr>
              <a:t>.</a:t>
            </a:r>
            <a:endParaRPr lang="zh-CN" altLang="en-US" sz="2800" b="1" dirty="0">
              <a:solidFill>
                <a:srgbClr val="6600FF"/>
              </a:solidFill>
              <a:latin typeface="黑体" panose="02010600030101010101" pitchFamily="49" charset="-122"/>
              <a:ea typeface="黑体" panose="02010600030101010101" pitchFamily="49" charset="-122"/>
            </a:endParaRPr>
          </a:p>
        </p:txBody>
      </p:sp>
      <p:sp>
        <p:nvSpPr>
          <p:cNvPr id="4" name="Text Box 17"/>
          <p:cNvSpPr txBox="1">
            <a:spLocks noChangeArrowheads="1"/>
          </p:cNvSpPr>
          <p:nvPr/>
        </p:nvSpPr>
        <p:spPr bwMode="auto">
          <a:xfrm>
            <a:off x="1591421" y="3587881"/>
            <a:ext cx="8358123" cy="1384995"/>
          </a:xfrm>
          <a:prstGeom prst="rect">
            <a:avLst/>
          </a:prstGeom>
          <a:noFill/>
          <a:ln w="9525">
            <a:noFill/>
            <a:miter lim="800000"/>
          </a:ln>
        </p:spPr>
        <p:txBody>
          <a:bodyPr wrap="square">
            <a:spAutoFit/>
          </a:bodyPr>
          <a:lstStyle/>
          <a:p>
            <a:r>
              <a:rPr lang="en-US" altLang="zh-CN" sz="2800" b="1" dirty="0" smtClean="0">
                <a:solidFill>
                  <a:srgbClr val="92D050"/>
                </a:solidFill>
                <a:latin typeface="黑体" panose="02010600030101010101" pitchFamily="49" charset="-122"/>
                <a:ea typeface="黑体" panose="02010600030101010101" pitchFamily="49" charset="-122"/>
              </a:rPr>
              <a:t>6.</a:t>
            </a:r>
            <a:r>
              <a:rPr lang="zh-CN" altLang="en-US" sz="2800" b="1" dirty="0" smtClean="0">
                <a:solidFill>
                  <a:srgbClr val="92D050"/>
                </a:solidFill>
                <a:latin typeface="黑体" panose="02010600030101010101" pitchFamily="49" charset="-122"/>
                <a:ea typeface="黑体" panose="02010600030101010101" pitchFamily="49" charset="-122"/>
              </a:rPr>
              <a:t>四冲程内燃机工作过程中能量的转化：压缩冲程中，机械能转化为内能；做功冲程中，内能转化为机械能</a:t>
            </a:r>
            <a:r>
              <a:rPr lang="en-US" altLang="zh-CN" sz="2800" b="1" dirty="0" smtClean="0">
                <a:solidFill>
                  <a:srgbClr val="92D050"/>
                </a:solidFill>
                <a:latin typeface="黑体" panose="02010600030101010101" pitchFamily="49" charset="-122"/>
                <a:ea typeface="黑体" panose="02010600030101010101" pitchFamily="49" charset="-122"/>
              </a:rPr>
              <a:t>.</a:t>
            </a:r>
            <a:endParaRPr lang="zh-CN" altLang="en-US" sz="2800" b="1" dirty="0">
              <a:solidFill>
                <a:srgbClr val="92D050"/>
              </a:solidFill>
              <a:latin typeface="黑体" panose="02010600030101010101" pitchFamily="49" charset="-122"/>
              <a:ea typeface="黑体" panose="02010600030101010101" pitchFamily="49" charset="-122"/>
            </a:endParaRPr>
          </a:p>
        </p:txBody>
      </p:sp>
      <p:sp>
        <p:nvSpPr>
          <p:cNvPr id="5" name="Text Box 17"/>
          <p:cNvSpPr txBox="1">
            <a:spLocks noChangeArrowheads="1"/>
          </p:cNvSpPr>
          <p:nvPr/>
        </p:nvSpPr>
        <p:spPr bwMode="auto">
          <a:xfrm>
            <a:off x="1613192" y="4971921"/>
            <a:ext cx="8358123" cy="954107"/>
          </a:xfrm>
          <a:prstGeom prst="rect">
            <a:avLst/>
          </a:prstGeom>
          <a:noFill/>
          <a:ln w="9525">
            <a:noFill/>
            <a:miter lim="800000"/>
          </a:ln>
        </p:spPr>
        <p:txBody>
          <a:bodyPr wrap="square">
            <a:spAutoFit/>
          </a:bodyPr>
          <a:lstStyle/>
          <a:p>
            <a:r>
              <a:rPr lang="en-US" altLang="zh-CN" sz="2800" b="1" dirty="0" smtClean="0">
                <a:solidFill>
                  <a:srgbClr val="FF0000"/>
                </a:solidFill>
                <a:latin typeface="黑体" panose="02010600030101010101" pitchFamily="49" charset="-122"/>
                <a:ea typeface="黑体" panose="02010600030101010101" pitchFamily="49" charset="-122"/>
              </a:rPr>
              <a:t>7.</a:t>
            </a:r>
            <a:r>
              <a:rPr lang="zh-CN" altLang="en-US" sz="2800" b="1" dirty="0" smtClean="0">
                <a:solidFill>
                  <a:srgbClr val="FF0000"/>
                </a:solidFill>
                <a:latin typeface="黑体" panose="02010600030101010101" pitchFamily="49" charset="-122"/>
                <a:ea typeface="黑体" panose="02010600030101010101" pitchFamily="49" charset="-122"/>
              </a:rPr>
              <a:t>热机效率：热机所做有用功与所用燃料完全燃烧释放的热量之比</a:t>
            </a:r>
            <a:r>
              <a:rPr lang="en-US" altLang="zh-CN" sz="2800" b="1" dirty="0" smtClean="0">
                <a:solidFill>
                  <a:srgbClr val="FF0000"/>
                </a:solidFill>
                <a:latin typeface="黑体" panose="02010600030101010101" pitchFamily="49" charset="-122"/>
                <a:ea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rPr>
              <a:t>即</a:t>
            </a:r>
            <a:r>
              <a:rPr lang="el-GR" altLang="zh-CN" sz="2800" b="1" dirty="0" smtClean="0">
                <a:solidFill>
                  <a:srgbClr val="FF0000"/>
                </a:solidFill>
                <a:latin typeface="黑体" panose="02010600030101010101" pitchFamily="49" charset="-122"/>
                <a:ea typeface="黑体" panose="02010600030101010101" pitchFamily="49" charset="-122"/>
              </a:rPr>
              <a:t>η</a:t>
            </a:r>
            <a:r>
              <a:rPr lang="en-US" altLang="zh-CN" sz="2800" b="1" dirty="0" smtClean="0">
                <a:solidFill>
                  <a:srgbClr val="FF0000"/>
                </a:solidFill>
                <a:latin typeface="黑体" panose="02010600030101010101" pitchFamily="49" charset="-122"/>
                <a:ea typeface="黑体" panose="02010600030101010101" pitchFamily="49" charset="-122"/>
              </a:rPr>
              <a:t>=W</a:t>
            </a:r>
            <a:r>
              <a:rPr lang="zh-CN" altLang="en-US" sz="2800" b="1" dirty="0" smtClean="0">
                <a:solidFill>
                  <a:srgbClr val="FF0000"/>
                </a:solidFill>
                <a:latin typeface="黑体" panose="02010600030101010101" pitchFamily="49" charset="-122"/>
                <a:ea typeface="黑体" panose="02010600030101010101" pitchFamily="49" charset="-122"/>
              </a:rPr>
              <a:t>有用</a:t>
            </a:r>
            <a:r>
              <a:rPr lang="en-US" altLang="zh-CN" sz="2800" b="1" dirty="0" smtClean="0">
                <a:solidFill>
                  <a:srgbClr val="FF0000"/>
                </a:solidFill>
                <a:latin typeface="黑体" panose="02010600030101010101" pitchFamily="49" charset="-122"/>
                <a:ea typeface="黑体" panose="02010600030101010101" pitchFamily="49" charset="-122"/>
              </a:rPr>
              <a:t>/Q</a:t>
            </a:r>
            <a:r>
              <a:rPr lang="zh-CN" altLang="en-US" sz="2800" b="1" dirty="0" smtClean="0">
                <a:solidFill>
                  <a:srgbClr val="FF0000"/>
                </a:solidFill>
                <a:latin typeface="黑体" panose="02010600030101010101" pitchFamily="49" charset="-122"/>
                <a:ea typeface="黑体" panose="02010600030101010101" pitchFamily="49" charset="-122"/>
              </a:rPr>
              <a:t>放</a:t>
            </a:r>
            <a:r>
              <a:rPr lang="en-US" altLang="zh-CN" sz="2800" b="1" dirty="0" smtClean="0">
                <a:solidFill>
                  <a:srgbClr val="FF0000"/>
                </a:solidFill>
                <a:latin typeface="黑体" panose="02010600030101010101" pitchFamily="49" charset="-122"/>
                <a:ea typeface="黑体" panose="02010600030101010101" pitchFamily="49" charset="-122"/>
              </a:rPr>
              <a:t>×100%</a:t>
            </a:r>
            <a:endParaRPr lang="zh-CN" altLang="en-US" sz="28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1507838" y="1031272"/>
            <a:ext cx="8024327" cy="2526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（巴中中考）</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下列现象中，能用来说明分子在不停地做无规则运动的是                          （</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．玉兰花开，闻到阵阵花香</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B</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．扫地时的尘土飞扬</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C</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．车刀在砂轮的高速摩擦下溅出火花</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D</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．羊群在草原上奔跑</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4" name="文本框 1"/>
          <p:cNvSpPr txBox="1"/>
          <p:nvPr/>
        </p:nvSpPr>
        <p:spPr>
          <a:xfrm>
            <a:off x="1507933" y="451899"/>
            <a:ext cx="1925734" cy="579120"/>
          </a:xfrm>
          <a:prstGeom prst="rect">
            <a:avLst/>
          </a:prstGeom>
          <a:noFill/>
        </p:spPr>
        <p:txBody>
          <a:bodyPr wrap="square" rtlCol="0">
            <a:spAutoFit/>
          </a:bodyPr>
          <a:lstStyle/>
          <a:p>
            <a:r>
              <a:rPr lang="zh-CN" altLang="zh-CN" sz="3200" dirty="0">
                <a:solidFill>
                  <a:srgbClr val="00B0F0"/>
                </a:solidFill>
              </a:rPr>
              <a:t>真题体验 </a:t>
            </a:r>
            <a:r>
              <a:rPr lang="zh-CN" altLang="zh-CN" sz="3200" dirty="0"/>
              <a:t> </a:t>
            </a:r>
            <a:endParaRPr lang="zh-CN" altLang="en-US" sz="3200" dirty="0"/>
          </a:p>
        </p:txBody>
      </p:sp>
      <p:sp>
        <p:nvSpPr>
          <p:cNvPr id="8194" name="Rectangle 2"/>
          <p:cNvSpPr>
            <a:spLocks noChangeArrowheads="1"/>
          </p:cNvSpPr>
          <p:nvPr/>
        </p:nvSpPr>
        <p:spPr bwMode="auto">
          <a:xfrm>
            <a:off x="1446530" y="3717290"/>
            <a:ext cx="8710930" cy="23069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【解析】</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玉兰花开，闻到阵阵花香，是香气分子的无规则运动，故</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正确；扫地时，空中尘埃飞扬，属于固体小颗粒的运动，是机械运动，故</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错误；车刀在砂轮的高速摩擦之下溅出火花，是脱落的炽热微粒在运动，是机械运动，故</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错误；</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羊群在草原上奔跑，是物体的运动，属于机械运动，故</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D</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错误．</a:t>
            </a:r>
          </a:p>
          <a:p>
            <a:pPr lvl="0" eaLnBrk="0" fontAlgn="ctr" hangingPunct="0">
              <a:spcBef>
                <a:spcPct val="0"/>
              </a:spcBef>
              <a:spcAft>
                <a:spcPct val="0"/>
              </a:spcAft>
            </a:pPr>
            <a:r>
              <a:rPr lang="zh-CN"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【答案】</a:t>
            </a:r>
            <a:r>
              <a:rPr lang="en-US" altLang="zh-CN" sz="24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A</a:t>
            </a:r>
            <a:endPar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blinds(horizontal)">
                                      <p:cBhvr>
                                        <p:cTn id="7" dur="500"/>
                                        <p:tgtEl>
                                          <p:spTgt spid="819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xEl>
                                              <p:pRg st="1" end="1"/>
                                            </p:txEl>
                                          </p:spTgt>
                                        </p:tgtEl>
                                        <p:attrNameLst>
                                          <p:attrName>style.visibility</p:attrName>
                                        </p:attrNameLst>
                                      </p:cBhvr>
                                      <p:to>
                                        <p:strVal val="visible"/>
                                      </p:to>
                                    </p:set>
                                    <p:animEffect transition="in" filter="blinds(horizontal)">
                                      <p:cBhvr>
                                        <p:cTn id="10"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68780" y="1021080"/>
            <a:ext cx="6925310" cy="82994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2.</a:t>
            </a:r>
            <a:r>
              <a:rPr lang="zh-CN" altLang="en-US" sz="2400">
                <a:solidFill>
                  <a:srgbClr val="FF0000"/>
                </a:solidFill>
                <a:latin typeface="宋体" panose="02010600030101010101" pitchFamily="2" charset="-122"/>
                <a:ea typeface="宋体" panose="02010600030101010101" pitchFamily="2" charset="-122"/>
              </a:rPr>
              <a:t>（2017年天水）</a:t>
            </a:r>
            <a:r>
              <a:rPr lang="zh-CN" altLang="en-US" sz="2400">
                <a:latin typeface="宋体" panose="02010600030101010101" pitchFamily="2" charset="-122"/>
                <a:ea typeface="宋体" panose="02010600030101010101" pitchFamily="2" charset="-122"/>
              </a:rPr>
              <a:t>如图所示，对于图片中所描述的物理过程，下列分析中正确的是     （　　）</a:t>
            </a:r>
          </a:p>
        </p:txBody>
      </p:sp>
      <p:pic>
        <p:nvPicPr>
          <p:cNvPr id="3" name="图片 2" descr="387499cc[1]"/>
          <p:cNvPicPr>
            <a:picLocks noChangeAspect="1"/>
          </p:cNvPicPr>
          <p:nvPr/>
        </p:nvPicPr>
        <p:blipFill>
          <a:blip r:embed="rId2"/>
          <a:stretch>
            <a:fillRect/>
          </a:stretch>
        </p:blipFill>
        <p:spPr>
          <a:xfrm>
            <a:off x="3369945" y="1911985"/>
            <a:ext cx="3686810" cy="1533525"/>
          </a:xfrm>
          <a:prstGeom prst="rect">
            <a:avLst/>
          </a:prstGeom>
        </p:spPr>
      </p:pic>
      <p:sp>
        <p:nvSpPr>
          <p:cNvPr id="4" name="文本框 3"/>
          <p:cNvSpPr txBox="1"/>
          <p:nvPr/>
        </p:nvSpPr>
        <p:spPr>
          <a:xfrm>
            <a:off x="1668780" y="3557905"/>
            <a:ext cx="7470140" cy="304609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A．图甲，厚玻璃内的空气被压缩时，空气的内能减少 </a:t>
            </a:r>
          </a:p>
          <a:p>
            <a:pPr algn="l"/>
            <a:r>
              <a:rPr lang="zh-CN" altLang="en-US" sz="2400">
                <a:latin typeface="宋体" panose="02010600030101010101" pitchFamily="2" charset="-122"/>
                <a:ea typeface="宋体" panose="02010600030101010101" pitchFamily="2" charset="-122"/>
              </a:rPr>
              <a:t>    B．图乙，瓶子内的空气推动塞子跳起时，空气的内能增大 </a:t>
            </a:r>
          </a:p>
          <a:p>
            <a:pPr algn="l"/>
            <a:r>
              <a:rPr lang="zh-CN" altLang="en-US" sz="2400">
                <a:latin typeface="宋体" panose="02010600030101010101" pitchFamily="2" charset="-122"/>
                <a:ea typeface="宋体" panose="02010600030101010101" pitchFamily="2" charset="-122"/>
              </a:rPr>
              <a:t>    C．图丙，试管内的水蒸气推动了塞子冲出时，水蒸气的内能减少 </a:t>
            </a:r>
          </a:p>
          <a:p>
            <a:pPr algn="l"/>
            <a:r>
              <a:rPr lang="zh-CN" altLang="en-US" sz="2400">
                <a:latin typeface="宋体" panose="02010600030101010101" pitchFamily="2" charset="-122"/>
                <a:ea typeface="宋体" panose="02010600030101010101" pitchFamily="2" charset="-122"/>
              </a:rPr>
              <a:t>    D．图丁，汽缸内的气体推动活塞向下运动时，气体的内能增大 </a:t>
            </a:r>
          </a:p>
        </p:txBody>
      </p:sp>
      <p:sp>
        <p:nvSpPr>
          <p:cNvPr id="5" name="文本框 4"/>
          <p:cNvSpPr txBox="1"/>
          <p:nvPr/>
        </p:nvSpPr>
        <p:spPr>
          <a:xfrm>
            <a:off x="1548130" y="437515"/>
            <a:ext cx="1821815" cy="583565"/>
          </a:xfrm>
          <a:prstGeom prst="rect">
            <a:avLst/>
          </a:prstGeom>
          <a:noFill/>
        </p:spPr>
        <p:txBody>
          <a:bodyPr wrap="square" rtlCol="0" anchor="t">
            <a:spAutoFit/>
          </a:bodyPr>
          <a:lstStyle/>
          <a:p>
            <a:r>
              <a:rPr lang="zh-CN" altLang="zh-CN" sz="3200" dirty="0">
                <a:solidFill>
                  <a:srgbClr val="00B0F0"/>
                </a:solidFill>
                <a:sym typeface="+mn-ea"/>
              </a:rPr>
              <a:t>真题体验</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1507933" y="451899"/>
            <a:ext cx="1925734" cy="579120"/>
          </a:xfrm>
          <a:prstGeom prst="rect">
            <a:avLst/>
          </a:prstGeom>
          <a:noFill/>
        </p:spPr>
        <p:txBody>
          <a:bodyPr wrap="square" rtlCol="0">
            <a:spAutoFit/>
          </a:bodyPr>
          <a:lstStyle/>
          <a:p>
            <a:r>
              <a:rPr lang="zh-CN" altLang="zh-CN" sz="3200" dirty="0">
                <a:solidFill>
                  <a:srgbClr val="00B0F0"/>
                </a:solidFill>
              </a:rPr>
              <a:t>真题体验 </a:t>
            </a:r>
            <a:r>
              <a:rPr lang="zh-CN" altLang="zh-CN" sz="3200" dirty="0"/>
              <a:t> </a:t>
            </a:r>
            <a:endParaRPr lang="zh-CN" altLang="en-US" sz="3200" dirty="0"/>
          </a:p>
        </p:txBody>
      </p:sp>
      <p:sp>
        <p:nvSpPr>
          <p:cNvPr id="8194" name="Rectangle 2"/>
          <p:cNvSpPr>
            <a:spLocks noChangeArrowheads="1"/>
          </p:cNvSpPr>
          <p:nvPr/>
        </p:nvSpPr>
        <p:spPr bwMode="auto">
          <a:xfrm>
            <a:off x="1355090" y="1194435"/>
            <a:ext cx="8710930" cy="42259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40000"/>
              </a:lnSpc>
              <a:spcBef>
                <a:spcPct val="0"/>
              </a:spcBef>
              <a:spcAft>
                <a:spcPct val="0"/>
              </a:spcAft>
              <a:buClrTx/>
              <a:buSzTx/>
              <a:buFontTx/>
              <a:buNone/>
            </a:pPr>
            <a:r>
              <a:rPr lang="en-US"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【解析】</a:t>
            </a:r>
            <a:r>
              <a:rPr lang="zh-CN" altLang="zh-CN" sz="24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图甲，厚玻璃内的空气被压缩时，活塞对空气做功，瓶内空气温度升高，空气的内能增加，故A错误；</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乙，瓶子内的空气推动塞子跳起时，空气对活塞做功，空气的内能减小，故B错误；图丙，试管内的水蒸气推动了塞子冲出时，水蒸气对塞子做功，水蒸气的内能减少，故C正确；图丁，汽缸内的气体推动活塞向下运动时（即做功冲程），内能转化为机械能，气缸内气体的内能减少，故D错误．</a:t>
            </a:r>
            <a:r>
              <a:rPr lang="zh-CN"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a:t>
            </a:r>
          </a:p>
          <a:p>
            <a:pPr marL="0" marR="0" lvl="0" indent="0" algn="l" defTabSz="914400" rtl="0" eaLnBrk="1" fontAlgn="base" latinLnBrk="0" hangingPunct="1">
              <a:lnSpc>
                <a:spcPct val="140000"/>
              </a:lnSpc>
              <a:spcBef>
                <a:spcPct val="0"/>
              </a:spcBef>
              <a:spcAft>
                <a:spcPct val="0"/>
              </a:spcAft>
              <a:buClrTx/>
              <a:buSzTx/>
              <a:buFontTx/>
              <a:buNone/>
            </a:pPr>
            <a:r>
              <a:rPr lang="zh-CN" altLang="zh-CN" sz="2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【答案】</a:t>
            </a:r>
            <a:r>
              <a:rPr lang="en-US" altLang="zh-CN" sz="24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C</a:t>
            </a:r>
            <a:endPar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7392" y="2416628"/>
            <a:ext cx="400110" cy="1184987"/>
          </a:xfrm>
          <a:prstGeom prst="rect">
            <a:avLst/>
          </a:prstGeom>
          <a:solidFill>
            <a:srgbClr val="FFC000"/>
          </a:solidFill>
        </p:spPr>
        <p:txBody>
          <a:bodyPr vert="eaVert" wrap="square" rtlCol="0">
            <a:spAutoFit/>
          </a:bodyPr>
          <a:lstStyle/>
          <a:p>
            <a:r>
              <a:rPr lang="zh-CN" altLang="en-US" sz="1400" dirty="0" smtClean="0"/>
              <a:t>内能及其利用</a:t>
            </a:r>
            <a:endParaRPr lang="zh-CN" altLang="en-US" sz="1400" dirty="0"/>
          </a:p>
        </p:txBody>
      </p:sp>
      <p:sp>
        <p:nvSpPr>
          <p:cNvPr id="3" name="左大括号 2"/>
          <p:cNvSpPr/>
          <p:nvPr/>
        </p:nvSpPr>
        <p:spPr>
          <a:xfrm>
            <a:off x="1761528" y="550506"/>
            <a:ext cx="701754" cy="484258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p:cNvSpPr txBox="1"/>
          <p:nvPr/>
        </p:nvSpPr>
        <p:spPr>
          <a:xfrm>
            <a:off x="2577229" y="435307"/>
            <a:ext cx="1108364" cy="307777"/>
          </a:xfrm>
          <a:prstGeom prst="rect">
            <a:avLst/>
          </a:prstGeom>
          <a:solidFill>
            <a:srgbClr val="FFC000"/>
          </a:solidFill>
        </p:spPr>
        <p:txBody>
          <a:bodyPr wrap="square" rtlCol="0">
            <a:spAutoFit/>
          </a:bodyPr>
          <a:lstStyle/>
          <a:p>
            <a:r>
              <a:rPr lang="zh-CN" altLang="en-US" sz="1400" dirty="0" smtClean="0"/>
              <a:t>分子热运动</a:t>
            </a:r>
            <a:endParaRPr lang="zh-CN" altLang="en-US" sz="1400" dirty="0"/>
          </a:p>
        </p:txBody>
      </p:sp>
      <p:sp>
        <p:nvSpPr>
          <p:cNvPr id="5" name="左大括号 4"/>
          <p:cNvSpPr/>
          <p:nvPr/>
        </p:nvSpPr>
        <p:spPr>
          <a:xfrm>
            <a:off x="3738664" y="247988"/>
            <a:ext cx="152201" cy="90900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左大括号 6"/>
          <p:cNvSpPr/>
          <p:nvPr/>
        </p:nvSpPr>
        <p:spPr>
          <a:xfrm>
            <a:off x="3149636" y="1427583"/>
            <a:ext cx="88086" cy="615821"/>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3950098" y="130628"/>
            <a:ext cx="2180116" cy="307777"/>
          </a:xfrm>
          <a:prstGeom prst="rect">
            <a:avLst/>
          </a:prstGeom>
          <a:solidFill>
            <a:srgbClr val="00B0F0"/>
          </a:solidFill>
        </p:spPr>
        <p:txBody>
          <a:bodyPr wrap="square" rtlCol="0">
            <a:spAutoFit/>
          </a:bodyPr>
          <a:lstStyle/>
          <a:p>
            <a:r>
              <a:rPr lang="zh-CN" altLang="en-US" sz="1400" dirty="0" smtClean="0"/>
              <a:t>物质是由大量分子组成的</a:t>
            </a:r>
            <a:endParaRPr lang="zh-CN" altLang="en-US" sz="1400" dirty="0"/>
          </a:p>
        </p:txBody>
      </p:sp>
      <p:sp>
        <p:nvSpPr>
          <p:cNvPr id="11" name="左大括号 10"/>
          <p:cNvSpPr/>
          <p:nvPr/>
        </p:nvSpPr>
        <p:spPr>
          <a:xfrm>
            <a:off x="3347806" y="3295425"/>
            <a:ext cx="117446" cy="702444"/>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3"/>
          <p:cNvSpPr txBox="1"/>
          <p:nvPr/>
        </p:nvSpPr>
        <p:spPr>
          <a:xfrm>
            <a:off x="2583250" y="1600120"/>
            <a:ext cx="542504" cy="307777"/>
          </a:xfrm>
          <a:prstGeom prst="rect">
            <a:avLst/>
          </a:prstGeom>
          <a:solidFill>
            <a:srgbClr val="FFC000"/>
          </a:solidFill>
        </p:spPr>
        <p:txBody>
          <a:bodyPr wrap="square" rtlCol="0">
            <a:spAutoFit/>
          </a:bodyPr>
          <a:lstStyle/>
          <a:p>
            <a:r>
              <a:rPr lang="zh-CN" altLang="en-US" sz="1400" dirty="0" smtClean="0"/>
              <a:t>内能</a:t>
            </a:r>
            <a:endParaRPr lang="zh-CN" altLang="en-US" sz="1400" dirty="0"/>
          </a:p>
        </p:txBody>
      </p:sp>
      <p:sp>
        <p:nvSpPr>
          <p:cNvPr id="24" name="文本框 3"/>
          <p:cNvSpPr txBox="1"/>
          <p:nvPr/>
        </p:nvSpPr>
        <p:spPr>
          <a:xfrm>
            <a:off x="2568724" y="2566252"/>
            <a:ext cx="1107535" cy="307777"/>
          </a:xfrm>
          <a:prstGeom prst="rect">
            <a:avLst/>
          </a:prstGeom>
          <a:solidFill>
            <a:srgbClr val="FFC000"/>
          </a:solidFill>
        </p:spPr>
        <p:txBody>
          <a:bodyPr wrap="square" rtlCol="0">
            <a:spAutoFit/>
          </a:bodyPr>
          <a:lstStyle/>
          <a:p>
            <a:r>
              <a:rPr lang="zh-CN" altLang="en-US" sz="1400" dirty="0" smtClean="0"/>
              <a:t>热量与热值</a:t>
            </a:r>
            <a:endParaRPr lang="zh-CN" altLang="en-US" sz="1400" dirty="0"/>
          </a:p>
        </p:txBody>
      </p:sp>
      <p:sp>
        <p:nvSpPr>
          <p:cNvPr id="19" name="文本框 3"/>
          <p:cNvSpPr txBox="1"/>
          <p:nvPr/>
        </p:nvSpPr>
        <p:spPr>
          <a:xfrm>
            <a:off x="2581167" y="3511754"/>
            <a:ext cx="740532" cy="307777"/>
          </a:xfrm>
          <a:prstGeom prst="rect">
            <a:avLst/>
          </a:prstGeom>
          <a:solidFill>
            <a:srgbClr val="FFC000"/>
          </a:solidFill>
        </p:spPr>
        <p:txBody>
          <a:bodyPr wrap="square" rtlCol="0">
            <a:spAutoFit/>
          </a:bodyPr>
          <a:lstStyle/>
          <a:p>
            <a:r>
              <a:rPr lang="zh-CN" altLang="en-US" sz="1400" dirty="0" smtClean="0"/>
              <a:t>比热容</a:t>
            </a:r>
            <a:endParaRPr lang="zh-CN" altLang="en-US" sz="1400" dirty="0"/>
          </a:p>
        </p:txBody>
      </p:sp>
      <p:sp>
        <p:nvSpPr>
          <p:cNvPr id="20" name="文本框 3"/>
          <p:cNvSpPr txBox="1"/>
          <p:nvPr/>
        </p:nvSpPr>
        <p:spPr>
          <a:xfrm>
            <a:off x="2534513" y="5228588"/>
            <a:ext cx="1458989" cy="307777"/>
          </a:xfrm>
          <a:prstGeom prst="rect">
            <a:avLst/>
          </a:prstGeom>
          <a:solidFill>
            <a:srgbClr val="FFC000"/>
          </a:solidFill>
        </p:spPr>
        <p:txBody>
          <a:bodyPr wrap="square" rtlCol="0">
            <a:spAutoFit/>
          </a:bodyPr>
          <a:lstStyle/>
          <a:p>
            <a:r>
              <a:rPr lang="zh-CN" altLang="en-US" sz="1400" dirty="0" smtClean="0"/>
              <a:t>热机及热机效率</a:t>
            </a:r>
            <a:endParaRPr lang="zh-CN" altLang="en-US" sz="1400" dirty="0"/>
          </a:p>
        </p:txBody>
      </p:sp>
      <p:sp>
        <p:nvSpPr>
          <p:cNvPr id="21" name="文本框 7"/>
          <p:cNvSpPr txBox="1"/>
          <p:nvPr/>
        </p:nvSpPr>
        <p:spPr>
          <a:xfrm>
            <a:off x="3915885" y="553618"/>
            <a:ext cx="4490998" cy="307777"/>
          </a:xfrm>
          <a:prstGeom prst="rect">
            <a:avLst/>
          </a:prstGeom>
          <a:solidFill>
            <a:srgbClr val="00B0F0"/>
          </a:solidFill>
        </p:spPr>
        <p:txBody>
          <a:bodyPr wrap="square" rtlCol="0">
            <a:spAutoFit/>
          </a:bodyPr>
          <a:lstStyle/>
          <a:p>
            <a:r>
              <a:rPr lang="zh-CN" altLang="en-US" sz="1400" dirty="0" smtClean="0"/>
              <a:t>分子在永不停息地做无规则运动，分子之间存在着间隙</a:t>
            </a:r>
            <a:endParaRPr lang="zh-CN" altLang="en-US" sz="1400" dirty="0"/>
          </a:p>
        </p:txBody>
      </p:sp>
      <p:sp>
        <p:nvSpPr>
          <p:cNvPr id="25" name="文本框 7"/>
          <p:cNvSpPr txBox="1"/>
          <p:nvPr/>
        </p:nvSpPr>
        <p:spPr>
          <a:xfrm>
            <a:off x="3953208" y="954832"/>
            <a:ext cx="3212702" cy="307777"/>
          </a:xfrm>
          <a:prstGeom prst="rect">
            <a:avLst/>
          </a:prstGeom>
          <a:solidFill>
            <a:srgbClr val="00B0F0"/>
          </a:solidFill>
        </p:spPr>
        <p:txBody>
          <a:bodyPr wrap="square" rtlCol="0">
            <a:spAutoFit/>
          </a:bodyPr>
          <a:lstStyle/>
          <a:p>
            <a:r>
              <a:rPr lang="zh-CN" altLang="en-US" sz="1400" dirty="0" smtClean="0"/>
              <a:t>分子之间存在着相互作用的引力和斥力</a:t>
            </a:r>
            <a:endParaRPr lang="zh-CN" altLang="en-US" sz="1400" dirty="0"/>
          </a:p>
        </p:txBody>
      </p:sp>
      <p:sp>
        <p:nvSpPr>
          <p:cNvPr id="26" name="文本框 7"/>
          <p:cNvSpPr txBox="1"/>
          <p:nvPr/>
        </p:nvSpPr>
        <p:spPr>
          <a:xfrm>
            <a:off x="3275183" y="1321836"/>
            <a:ext cx="5924802" cy="307777"/>
          </a:xfrm>
          <a:prstGeom prst="rect">
            <a:avLst/>
          </a:prstGeom>
          <a:solidFill>
            <a:srgbClr val="00B0F0"/>
          </a:solidFill>
        </p:spPr>
        <p:txBody>
          <a:bodyPr wrap="square" rtlCol="0">
            <a:spAutoFit/>
          </a:bodyPr>
          <a:lstStyle/>
          <a:p>
            <a:r>
              <a:rPr lang="zh-CN" altLang="en-US" sz="1400" dirty="0" smtClean="0"/>
              <a:t>定义：物体内部所有分子热运动的动能和分子势能的总和叫做物体的内能</a:t>
            </a:r>
            <a:endParaRPr lang="zh-CN" altLang="en-US" sz="1400" dirty="0"/>
          </a:p>
        </p:txBody>
      </p:sp>
      <p:sp>
        <p:nvSpPr>
          <p:cNvPr id="27" name="文本框 7"/>
          <p:cNvSpPr txBox="1"/>
          <p:nvPr/>
        </p:nvSpPr>
        <p:spPr>
          <a:xfrm>
            <a:off x="3284514" y="1816359"/>
            <a:ext cx="3106956" cy="307777"/>
          </a:xfrm>
          <a:prstGeom prst="rect">
            <a:avLst/>
          </a:prstGeom>
          <a:solidFill>
            <a:srgbClr val="00B0F0"/>
          </a:solidFill>
        </p:spPr>
        <p:txBody>
          <a:bodyPr wrap="square" rtlCol="0">
            <a:spAutoFit/>
          </a:bodyPr>
          <a:lstStyle/>
          <a:p>
            <a:r>
              <a:rPr lang="zh-CN" altLang="en-US" sz="1400" dirty="0" smtClean="0"/>
              <a:t>改变物体内能的方式：做功和热传递</a:t>
            </a:r>
            <a:endParaRPr lang="zh-CN" altLang="en-US" sz="1400" dirty="0"/>
          </a:p>
        </p:txBody>
      </p:sp>
      <p:sp>
        <p:nvSpPr>
          <p:cNvPr id="28" name="左大括号 27"/>
          <p:cNvSpPr/>
          <p:nvPr/>
        </p:nvSpPr>
        <p:spPr>
          <a:xfrm>
            <a:off x="3693922" y="2391747"/>
            <a:ext cx="88086" cy="615821"/>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文本框 7"/>
          <p:cNvSpPr txBox="1"/>
          <p:nvPr/>
        </p:nvSpPr>
        <p:spPr>
          <a:xfrm>
            <a:off x="3838130" y="2295331"/>
            <a:ext cx="3234473" cy="307777"/>
          </a:xfrm>
          <a:prstGeom prst="rect">
            <a:avLst/>
          </a:prstGeom>
          <a:solidFill>
            <a:srgbClr val="00B0F0"/>
          </a:solidFill>
        </p:spPr>
        <p:txBody>
          <a:bodyPr wrap="square" rtlCol="0">
            <a:spAutoFit/>
          </a:bodyPr>
          <a:lstStyle/>
          <a:p>
            <a:r>
              <a:rPr lang="zh-CN" altLang="en-US" sz="1400" dirty="0" smtClean="0"/>
              <a:t>热量：在热传递过程中传递内能的多少</a:t>
            </a:r>
            <a:endParaRPr lang="zh-CN" altLang="en-US" sz="1400" dirty="0"/>
          </a:p>
        </p:txBody>
      </p:sp>
      <p:sp>
        <p:nvSpPr>
          <p:cNvPr id="31" name="文本框 7"/>
          <p:cNvSpPr txBox="1"/>
          <p:nvPr/>
        </p:nvSpPr>
        <p:spPr>
          <a:xfrm>
            <a:off x="3859902" y="2803095"/>
            <a:ext cx="6301136" cy="307777"/>
          </a:xfrm>
          <a:prstGeom prst="rect">
            <a:avLst/>
          </a:prstGeom>
          <a:solidFill>
            <a:srgbClr val="00B0F0"/>
          </a:solidFill>
        </p:spPr>
        <p:txBody>
          <a:bodyPr wrap="square" rtlCol="0">
            <a:spAutoFit/>
          </a:bodyPr>
          <a:lstStyle/>
          <a:p>
            <a:r>
              <a:rPr lang="zh-CN" altLang="en-US" sz="1400" dirty="0" smtClean="0"/>
              <a:t>热值：某种燃料完全燃烧时放出的热量与燃烧的质量之比叫做这种燃料的热值</a:t>
            </a:r>
            <a:endParaRPr lang="zh-CN" altLang="en-US" sz="1400" dirty="0"/>
          </a:p>
        </p:txBody>
      </p:sp>
      <p:sp>
        <p:nvSpPr>
          <p:cNvPr id="32" name="文本框 7"/>
          <p:cNvSpPr txBox="1"/>
          <p:nvPr/>
        </p:nvSpPr>
        <p:spPr>
          <a:xfrm>
            <a:off x="3505338" y="3175518"/>
            <a:ext cx="7047584" cy="307777"/>
          </a:xfrm>
          <a:prstGeom prst="rect">
            <a:avLst/>
          </a:prstGeom>
          <a:solidFill>
            <a:srgbClr val="00B0F0"/>
          </a:solidFill>
        </p:spPr>
        <p:txBody>
          <a:bodyPr wrap="square" rtlCol="0">
            <a:spAutoFit/>
          </a:bodyPr>
          <a:lstStyle/>
          <a:p>
            <a:r>
              <a:rPr lang="zh-CN" altLang="en-US" sz="1400" dirty="0" smtClean="0"/>
              <a:t>定义：一定质量的某种物质在温度升高时吸收的热量与它的质量和升高的温度乘积之比</a:t>
            </a:r>
            <a:endParaRPr lang="zh-CN" altLang="en-US" sz="1400" dirty="0"/>
          </a:p>
        </p:txBody>
      </p:sp>
      <p:sp>
        <p:nvSpPr>
          <p:cNvPr id="33" name="文本框 7"/>
          <p:cNvSpPr txBox="1"/>
          <p:nvPr/>
        </p:nvSpPr>
        <p:spPr>
          <a:xfrm>
            <a:off x="3524000" y="3772678"/>
            <a:ext cx="2037046" cy="307777"/>
          </a:xfrm>
          <a:prstGeom prst="rect">
            <a:avLst/>
          </a:prstGeom>
          <a:solidFill>
            <a:srgbClr val="00B0F0"/>
          </a:solidFill>
        </p:spPr>
        <p:txBody>
          <a:bodyPr wrap="square" rtlCol="0">
            <a:spAutoFit/>
          </a:bodyPr>
          <a:lstStyle/>
          <a:p>
            <a:r>
              <a:rPr lang="zh-CN" altLang="en-US" sz="1400" dirty="0" smtClean="0"/>
              <a:t>热量的计算：</a:t>
            </a:r>
            <a:r>
              <a:rPr lang="en-US" altLang="zh-CN" sz="1400" dirty="0" smtClean="0"/>
              <a:t>Q=cm ∆t</a:t>
            </a:r>
            <a:endParaRPr lang="zh-CN" altLang="en-US" sz="1400" dirty="0"/>
          </a:p>
        </p:txBody>
      </p:sp>
      <p:sp>
        <p:nvSpPr>
          <p:cNvPr id="34" name="左大括号 33"/>
          <p:cNvSpPr/>
          <p:nvPr/>
        </p:nvSpPr>
        <p:spPr>
          <a:xfrm>
            <a:off x="4021693" y="4329405"/>
            <a:ext cx="345034" cy="22673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文本框 7"/>
          <p:cNvSpPr txBox="1"/>
          <p:nvPr/>
        </p:nvSpPr>
        <p:spPr>
          <a:xfrm>
            <a:off x="4422849" y="4177005"/>
            <a:ext cx="2528457" cy="307777"/>
          </a:xfrm>
          <a:prstGeom prst="rect">
            <a:avLst/>
          </a:prstGeom>
          <a:solidFill>
            <a:srgbClr val="00B0F0"/>
          </a:solidFill>
        </p:spPr>
        <p:txBody>
          <a:bodyPr wrap="square" rtlCol="0">
            <a:spAutoFit/>
          </a:bodyPr>
          <a:lstStyle/>
          <a:p>
            <a:r>
              <a:rPr lang="zh-CN" altLang="en-US" sz="1400" dirty="0" smtClean="0"/>
              <a:t>能量转化：内能转化为机械能</a:t>
            </a:r>
            <a:endParaRPr lang="zh-CN" altLang="en-US" sz="1400" dirty="0"/>
          </a:p>
        </p:txBody>
      </p:sp>
      <p:sp>
        <p:nvSpPr>
          <p:cNvPr id="36" name="文本框 7"/>
          <p:cNvSpPr txBox="1"/>
          <p:nvPr/>
        </p:nvSpPr>
        <p:spPr>
          <a:xfrm>
            <a:off x="4388638" y="5244605"/>
            <a:ext cx="584580" cy="307777"/>
          </a:xfrm>
          <a:prstGeom prst="rect">
            <a:avLst/>
          </a:prstGeom>
          <a:solidFill>
            <a:srgbClr val="00B0F0"/>
          </a:solidFill>
        </p:spPr>
        <p:txBody>
          <a:bodyPr wrap="square" rtlCol="0">
            <a:spAutoFit/>
          </a:bodyPr>
          <a:lstStyle/>
          <a:p>
            <a:r>
              <a:rPr lang="zh-CN" altLang="en-US" sz="1400" dirty="0" smtClean="0"/>
              <a:t>种类</a:t>
            </a:r>
            <a:endParaRPr lang="zh-CN" altLang="en-US" sz="1400" dirty="0"/>
          </a:p>
        </p:txBody>
      </p:sp>
      <p:sp>
        <p:nvSpPr>
          <p:cNvPr id="37" name="左大括号 36"/>
          <p:cNvSpPr/>
          <p:nvPr/>
        </p:nvSpPr>
        <p:spPr>
          <a:xfrm>
            <a:off x="5001406" y="4693298"/>
            <a:ext cx="195745" cy="149289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文本框 7"/>
          <p:cNvSpPr txBox="1"/>
          <p:nvPr/>
        </p:nvSpPr>
        <p:spPr>
          <a:xfrm>
            <a:off x="5281265" y="4531568"/>
            <a:ext cx="764972" cy="307777"/>
          </a:xfrm>
          <a:prstGeom prst="rect">
            <a:avLst/>
          </a:prstGeom>
          <a:solidFill>
            <a:srgbClr val="00B0F0"/>
          </a:solidFill>
        </p:spPr>
        <p:txBody>
          <a:bodyPr wrap="square" rtlCol="0">
            <a:spAutoFit/>
          </a:bodyPr>
          <a:lstStyle/>
          <a:p>
            <a:r>
              <a:rPr lang="zh-CN" altLang="en-US" sz="1400" dirty="0" smtClean="0"/>
              <a:t>蒸汽机</a:t>
            </a:r>
            <a:endParaRPr lang="zh-CN" altLang="en-US" sz="1400" dirty="0"/>
          </a:p>
        </p:txBody>
      </p:sp>
      <p:sp>
        <p:nvSpPr>
          <p:cNvPr id="39" name="文本框 7"/>
          <p:cNvSpPr txBox="1"/>
          <p:nvPr/>
        </p:nvSpPr>
        <p:spPr>
          <a:xfrm>
            <a:off x="5275045" y="5038532"/>
            <a:ext cx="724539" cy="307777"/>
          </a:xfrm>
          <a:prstGeom prst="rect">
            <a:avLst/>
          </a:prstGeom>
          <a:solidFill>
            <a:srgbClr val="00B0F0"/>
          </a:solidFill>
        </p:spPr>
        <p:txBody>
          <a:bodyPr wrap="square" rtlCol="0">
            <a:spAutoFit/>
          </a:bodyPr>
          <a:lstStyle/>
          <a:p>
            <a:r>
              <a:rPr lang="zh-CN" altLang="en-US" sz="1400" dirty="0" smtClean="0"/>
              <a:t>内燃机</a:t>
            </a:r>
            <a:endParaRPr lang="zh-CN" altLang="en-US" sz="1400" dirty="0"/>
          </a:p>
        </p:txBody>
      </p:sp>
      <p:sp>
        <p:nvSpPr>
          <p:cNvPr id="40" name="文本框 7"/>
          <p:cNvSpPr txBox="1"/>
          <p:nvPr/>
        </p:nvSpPr>
        <p:spPr>
          <a:xfrm>
            <a:off x="5259494" y="5704116"/>
            <a:ext cx="1075992" cy="307777"/>
          </a:xfrm>
          <a:prstGeom prst="rect">
            <a:avLst/>
          </a:prstGeom>
          <a:solidFill>
            <a:srgbClr val="00B0F0"/>
          </a:solidFill>
        </p:spPr>
        <p:txBody>
          <a:bodyPr wrap="square" rtlCol="0">
            <a:spAutoFit/>
          </a:bodyPr>
          <a:lstStyle/>
          <a:p>
            <a:r>
              <a:rPr lang="zh-CN" altLang="en-US" sz="1400" dirty="0" smtClean="0"/>
              <a:t>喷气发动机</a:t>
            </a:r>
            <a:endParaRPr lang="zh-CN" altLang="en-US" sz="1400" dirty="0"/>
          </a:p>
        </p:txBody>
      </p:sp>
      <p:sp>
        <p:nvSpPr>
          <p:cNvPr id="41" name="文本框 7"/>
          <p:cNvSpPr txBox="1"/>
          <p:nvPr/>
        </p:nvSpPr>
        <p:spPr>
          <a:xfrm>
            <a:off x="5262604" y="6089780"/>
            <a:ext cx="1075992" cy="307777"/>
          </a:xfrm>
          <a:prstGeom prst="rect">
            <a:avLst/>
          </a:prstGeom>
          <a:solidFill>
            <a:srgbClr val="00B0F0"/>
          </a:solidFill>
        </p:spPr>
        <p:txBody>
          <a:bodyPr wrap="square" rtlCol="0">
            <a:spAutoFit/>
          </a:bodyPr>
          <a:lstStyle/>
          <a:p>
            <a:r>
              <a:rPr lang="zh-CN" altLang="en-US" sz="1400" dirty="0" smtClean="0"/>
              <a:t>火箭发动机</a:t>
            </a:r>
            <a:endParaRPr lang="zh-CN" altLang="en-US" sz="1400" dirty="0"/>
          </a:p>
        </p:txBody>
      </p:sp>
      <p:sp>
        <p:nvSpPr>
          <p:cNvPr id="42" name="左大括号 41"/>
          <p:cNvSpPr/>
          <p:nvPr/>
        </p:nvSpPr>
        <p:spPr>
          <a:xfrm>
            <a:off x="6048346" y="4848808"/>
            <a:ext cx="88086" cy="615821"/>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文本框 7"/>
          <p:cNvSpPr txBox="1"/>
          <p:nvPr/>
        </p:nvSpPr>
        <p:spPr>
          <a:xfrm>
            <a:off x="6198775" y="4739952"/>
            <a:ext cx="764972" cy="307777"/>
          </a:xfrm>
          <a:prstGeom prst="rect">
            <a:avLst/>
          </a:prstGeom>
          <a:solidFill>
            <a:srgbClr val="00B0F0"/>
          </a:solidFill>
        </p:spPr>
        <p:txBody>
          <a:bodyPr wrap="square" rtlCol="0">
            <a:spAutoFit/>
          </a:bodyPr>
          <a:lstStyle/>
          <a:p>
            <a:r>
              <a:rPr lang="zh-CN" altLang="en-US" sz="1400" dirty="0" smtClean="0"/>
              <a:t>汽油机</a:t>
            </a:r>
            <a:endParaRPr lang="zh-CN" altLang="en-US" sz="1400" dirty="0"/>
          </a:p>
        </p:txBody>
      </p:sp>
      <p:sp>
        <p:nvSpPr>
          <p:cNvPr id="44" name="文本框 7"/>
          <p:cNvSpPr txBox="1"/>
          <p:nvPr/>
        </p:nvSpPr>
        <p:spPr>
          <a:xfrm>
            <a:off x="6211216" y="5321560"/>
            <a:ext cx="764972" cy="307777"/>
          </a:xfrm>
          <a:prstGeom prst="rect">
            <a:avLst/>
          </a:prstGeom>
          <a:solidFill>
            <a:srgbClr val="00B0F0"/>
          </a:solidFill>
        </p:spPr>
        <p:txBody>
          <a:bodyPr wrap="square" rtlCol="0">
            <a:spAutoFit/>
          </a:bodyPr>
          <a:lstStyle/>
          <a:p>
            <a:r>
              <a:rPr lang="zh-CN" altLang="en-US" sz="1400" dirty="0" smtClean="0"/>
              <a:t>柴油机</a:t>
            </a:r>
            <a:endParaRPr lang="zh-CN" altLang="en-US" sz="1400" dirty="0"/>
          </a:p>
        </p:txBody>
      </p:sp>
      <p:sp>
        <p:nvSpPr>
          <p:cNvPr id="45" name="左大括号 44"/>
          <p:cNvSpPr/>
          <p:nvPr/>
        </p:nvSpPr>
        <p:spPr>
          <a:xfrm>
            <a:off x="7037390" y="4606213"/>
            <a:ext cx="45719" cy="51629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文本框 7"/>
          <p:cNvSpPr txBox="1"/>
          <p:nvPr/>
        </p:nvSpPr>
        <p:spPr>
          <a:xfrm>
            <a:off x="7131838" y="4450703"/>
            <a:ext cx="1284375" cy="307777"/>
          </a:xfrm>
          <a:prstGeom prst="rect">
            <a:avLst/>
          </a:prstGeom>
          <a:solidFill>
            <a:srgbClr val="00B0F0"/>
          </a:solidFill>
        </p:spPr>
        <p:txBody>
          <a:bodyPr wrap="square" rtlCol="0">
            <a:spAutoFit/>
          </a:bodyPr>
          <a:lstStyle/>
          <a:p>
            <a:r>
              <a:rPr lang="zh-CN" altLang="en-US" sz="1400" dirty="0" smtClean="0"/>
              <a:t>构造：火花塞</a:t>
            </a:r>
            <a:endParaRPr lang="zh-CN" altLang="en-US" sz="1400" dirty="0"/>
          </a:p>
        </p:txBody>
      </p:sp>
      <p:sp>
        <p:nvSpPr>
          <p:cNvPr id="47" name="文本框 7"/>
          <p:cNvSpPr txBox="1"/>
          <p:nvPr/>
        </p:nvSpPr>
        <p:spPr>
          <a:xfrm>
            <a:off x="7125618" y="4883020"/>
            <a:ext cx="3772538" cy="307777"/>
          </a:xfrm>
          <a:prstGeom prst="rect">
            <a:avLst/>
          </a:prstGeom>
          <a:solidFill>
            <a:srgbClr val="00B0F0"/>
          </a:solidFill>
        </p:spPr>
        <p:txBody>
          <a:bodyPr wrap="square" rtlCol="0">
            <a:spAutoFit/>
          </a:bodyPr>
          <a:lstStyle/>
          <a:p>
            <a:r>
              <a:rPr lang="zh-CN" altLang="en-US" sz="1400" dirty="0" smtClean="0"/>
              <a:t>工作过程：吸气、压缩、做功和排气四个冲程</a:t>
            </a:r>
            <a:endParaRPr lang="en-US" altLang="zh-CN" sz="1400" dirty="0" smtClean="0"/>
          </a:p>
        </p:txBody>
      </p:sp>
      <p:sp>
        <p:nvSpPr>
          <p:cNvPr id="48" name="左大括号 47"/>
          <p:cNvSpPr/>
          <p:nvPr/>
        </p:nvSpPr>
        <p:spPr>
          <a:xfrm>
            <a:off x="7040500" y="5281128"/>
            <a:ext cx="50765" cy="40121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文本框 7"/>
          <p:cNvSpPr txBox="1"/>
          <p:nvPr/>
        </p:nvSpPr>
        <p:spPr>
          <a:xfrm>
            <a:off x="7153610" y="5200262"/>
            <a:ext cx="1284375" cy="307777"/>
          </a:xfrm>
          <a:prstGeom prst="rect">
            <a:avLst/>
          </a:prstGeom>
          <a:solidFill>
            <a:srgbClr val="00B0F0"/>
          </a:solidFill>
        </p:spPr>
        <p:txBody>
          <a:bodyPr wrap="square" rtlCol="0">
            <a:spAutoFit/>
          </a:bodyPr>
          <a:lstStyle/>
          <a:p>
            <a:r>
              <a:rPr lang="zh-CN" altLang="en-US" sz="1400" dirty="0" smtClean="0"/>
              <a:t>构造：喷油机</a:t>
            </a:r>
            <a:endParaRPr lang="zh-CN" altLang="en-US" sz="1400" dirty="0"/>
          </a:p>
        </p:txBody>
      </p:sp>
      <p:sp>
        <p:nvSpPr>
          <p:cNvPr id="50" name="文本框 7"/>
          <p:cNvSpPr txBox="1"/>
          <p:nvPr/>
        </p:nvSpPr>
        <p:spPr>
          <a:xfrm>
            <a:off x="7147389" y="5576596"/>
            <a:ext cx="3772538" cy="307777"/>
          </a:xfrm>
          <a:prstGeom prst="rect">
            <a:avLst/>
          </a:prstGeom>
          <a:solidFill>
            <a:srgbClr val="00B0F0"/>
          </a:solidFill>
        </p:spPr>
        <p:txBody>
          <a:bodyPr wrap="square" rtlCol="0">
            <a:spAutoFit/>
          </a:bodyPr>
          <a:lstStyle/>
          <a:p>
            <a:r>
              <a:rPr lang="zh-CN" altLang="en-US" sz="1400" dirty="0" smtClean="0"/>
              <a:t>工作过程：吸气、压缩、做功和排气四个冲程</a:t>
            </a:r>
            <a:endParaRPr lang="en-US" altLang="zh-CN" sz="1400" dirty="0" smtClean="0"/>
          </a:p>
        </p:txBody>
      </p:sp>
      <p:sp>
        <p:nvSpPr>
          <p:cNvPr id="51" name="文本框 7"/>
          <p:cNvSpPr txBox="1"/>
          <p:nvPr/>
        </p:nvSpPr>
        <p:spPr>
          <a:xfrm>
            <a:off x="4441510" y="6435813"/>
            <a:ext cx="5215674" cy="307777"/>
          </a:xfrm>
          <a:prstGeom prst="rect">
            <a:avLst/>
          </a:prstGeom>
          <a:solidFill>
            <a:srgbClr val="00B0F0"/>
          </a:solidFill>
        </p:spPr>
        <p:txBody>
          <a:bodyPr wrap="square" rtlCol="0">
            <a:spAutoFit/>
          </a:bodyPr>
          <a:lstStyle/>
          <a:p>
            <a:r>
              <a:rPr lang="zh-CN" altLang="en-US" sz="1400" dirty="0" smtClean="0"/>
              <a:t>热机效率：热机所做有用功与所用燃料完全燃烧释放的热量之比</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blinds(horizontal)">
                                      <p:cBhvr>
                                        <p:cTn id="73" dur="500"/>
                                        <p:tgtEl>
                                          <p:spTgt spid="37"/>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500" fill="hold"/>
                                        <p:tgtEl>
                                          <p:spTgt spid="38"/>
                                        </p:tgtEl>
                                        <p:attrNameLst>
                                          <p:attrName>ppt_x</p:attrName>
                                        </p:attrNameLst>
                                      </p:cBhvr>
                                      <p:tavLst>
                                        <p:tav tm="0">
                                          <p:val>
                                            <p:strVal val="#ppt_x"/>
                                          </p:val>
                                        </p:tav>
                                        <p:tav tm="100000">
                                          <p:val>
                                            <p:strVal val="#ppt_x"/>
                                          </p:val>
                                        </p:tav>
                                      </p:tavLst>
                                    </p:anim>
                                    <p:anim calcmode="lin" valueType="num">
                                      <p:cBhvr additive="base">
                                        <p:cTn id="7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ppt_x"/>
                                          </p:val>
                                        </p:tav>
                                        <p:tav tm="100000">
                                          <p:val>
                                            <p:strVal val="#ppt_x"/>
                                          </p:val>
                                        </p:tav>
                                      </p:tavLst>
                                    </p:anim>
                                    <p:anim calcmode="lin" valueType="num">
                                      <p:cBhvr additive="base">
                                        <p:cTn id="8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blinds(horizontal)">
                                      <p:cBhvr>
                                        <p:cTn id="90" dur="500"/>
                                        <p:tgtEl>
                                          <p:spTgt spid="42"/>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500" fill="hold"/>
                                        <p:tgtEl>
                                          <p:spTgt spid="40"/>
                                        </p:tgtEl>
                                        <p:attrNameLst>
                                          <p:attrName>ppt_x</p:attrName>
                                        </p:attrNameLst>
                                      </p:cBhvr>
                                      <p:tavLst>
                                        <p:tav tm="0">
                                          <p:val>
                                            <p:strVal val="#ppt_x"/>
                                          </p:val>
                                        </p:tav>
                                        <p:tav tm="100000">
                                          <p:val>
                                            <p:strVal val="#ppt_x"/>
                                          </p:val>
                                        </p:tav>
                                      </p:tavLst>
                                    </p:anim>
                                    <p:anim calcmode="lin" valueType="num">
                                      <p:cBhvr additive="base">
                                        <p:cTn id="9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ppt_x"/>
                                          </p:val>
                                        </p:tav>
                                        <p:tav tm="100000">
                                          <p:val>
                                            <p:strVal val="#ppt_x"/>
                                          </p:val>
                                        </p:tav>
                                      </p:tavLst>
                                    </p:anim>
                                    <p:anim calcmode="lin" valueType="num">
                                      <p:cBhvr additive="base">
                                        <p:cTn id="10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ppt_x"/>
                                          </p:val>
                                        </p:tav>
                                        <p:tav tm="100000">
                                          <p:val>
                                            <p:strVal val="#ppt_x"/>
                                          </p:val>
                                        </p:tav>
                                      </p:tavLst>
                                    </p:anim>
                                    <p:anim calcmode="lin" valueType="num">
                                      <p:cBhvr additive="base">
                                        <p:cTn id="10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44"/>
                                        </p:tgtEl>
                                        <p:attrNameLst>
                                          <p:attrName>style.visibility</p:attrName>
                                        </p:attrNameLst>
                                      </p:cBhvr>
                                      <p:to>
                                        <p:strVal val="visible"/>
                                      </p:to>
                                    </p:set>
                                    <p:anim calcmode="lin" valueType="num">
                                      <p:cBhvr additive="base">
                                        <p:cTn id="113" dur="500" fill="hold"/>
                                        <p:tgtEl>
                                          <p:spTgt spid="44"/>
                                        </p:tgtEl>
                                        <p:attrNameLst>
                                          <p:attrName>ppt_x</p:attrName>
                                        </p:attrNameLst>
                                      </p:cBhvr>
                                      <p:tavLst>
                                        <p:tav tm="0">
                                          <p:val>
                                            <p:strVal val="#ppt_x"/>
                                          </p:val>
                                        </p:tav>
                                        <p:tav tm="100000">
                                          <p:val>
                                            <p:strVal val="#ppt_x"/>
                                          </p:val>
                                        </p:tav>
                                      </p:tavLst>
                                    </p:anim>
                                    <p:anim calcmode="lin" valueType="num">
                                      <p:cBhvr additive="base">
                                        <p:cTn id="1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3" presetClass="entr" presetSubtype="10" fill="hold" grpId="0" nodeType="click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blinds(horizontal)">
                                      <p:cBhvr>
                                        <p:cTn id="119" dur="500"/>
                                        <p:tgtEl>
                                          <p:spTgt spid="45"/>
                                        </p:tgtEl>
                                      </p:cBhvr>
                                    </p:animEffect>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46"/>
                                        </p:tgtEl>
                                        <p:attrNameLst>
                                          <p:attrName>style.visibility</p:attrName>
                                        </p:attrNameLst>
                                      </p:cBhvr>
                                      <p:to>
                                        <p:strVal val="visible"/>
                                      </p:to>
                                    </p:set>
                                    <p:anim calcmode="lin" valueType="num">
                                      <p:cBhvr additive="base">
                                        <p:cTn id="124" dur="500" fill="hold"/>
                                        <p:tgtEl>
                                          <p:spTgt spid="46"/>
                                        </p:tgtEl>
                                        <p:attrNameLst>
                                          <p:attrName>ppt_x</p:attrName>
                                        </p:attrNameLst>
                                      </p:cBhvr>
                                      <p:tavLst>
                                        <p:tav tm="0">
                                          <p:val>
                                            <p:strVal val="#ppt_x"/>
                                          </p:val>
                                        </p:tav>
                                        <p:tav tm="100000">
                                          <p:val>
                                            <p:strVal val="#ppt_x"/>
                                          </p:val>
                                        </p:tav>
                                      </p:tavLst>
                                    </p:anim>
                                    <p:anim calcmode="lin" valueType="num">
                                      <p:cBhvr additive="base">
                                        <p:cTn id="12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additive="base">
                                        <p:cTn id="130" dur="500" fill="hold"/>
                                        <p:tgtEl>
                                          <p:spTgt spid="47"/>
                                        </p:tgtEl>
                                        <p:attrNameLst>
                                          <p:attrName>ppt_x</p:attrName>
                                        </p:attrNameLst>
                                      </p:cBhvr>
                                      <p:tavLst>
                                        <p:tav tm="0">
                                          <p:val>
                                            <p:strVal val="#ppt_x"/>
                                          </p:val>
                                        </p:tav>
                                        <p:tav tm="100000">
                                          <p:val>
                                            <p:strVal val="#ppt_x"/>
                                          </p:val>
                                        </p:tav>
                                      </p:tavLst>
                                    </p:anim>
                                    <p:anim calcmode="lin" valueType="num">
                                      <p:cBhvr additive="base">
                                        <p:cTn id="1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3" presetClass="entr" presetSubtype="10" fill="hold" grpId="0" nodeType="clickEffect">
                                  <p:stCondLst>
                                    <p:cond delay="0"/>
                                  </p:stCondLst>
                                  <p:childTnLst>
                                    <p:set>
                                      <p:cBhvr>
                                        <p:cTn id="135" dur="1" fill="hold">
                                          <p:stCondLst>
                                            <p:cond delay="0"/>
                                          </p:stCondLst>
                                        </p:cTn>
                                        <p:tgtEl>
                                          <p:spTgt spid="48"/>
                                        </p:tgtEl>
                                        <p:attrNameLst>
                                          <p:attrName>style.visibility</p:attrName>
                                        </p:attrNameLst>
                                      </p:cBhvr>
                                      <p:to>
                                        <p:strVal val="visible"/>
                                      </p:to>
                                    </p:set>
                                    <p:animEffect transition="in" filter="blinds(horizontal)">
                                      <p:cBhvr>
                                        <p:cTn id="136" dur="500"/>
                                        <p:tgtEl>
                                          <p:spTgt spid="48"/>
                                        </p:tgtEl>
                                      </p:cBhvr>
                                    </p:animEffect>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49"/>
                                        </p:tgtEl>
                                        <p:attrNameLst>
                                          <p:attrName>style.visibility</p:attrName>
                                        </p:attrNameLst>
                                      </p:cBhvr>
                                      <p:to>
                                        <p:strVal val="visible"/>
                                      </p:to>
                                    </p:set>
                                    <p:anim calcmode="lin" valueType="num">
                                      <p:cBhvr additive="base">
                                        <p:cTn id="141" dur="500" fill="hold"/>
                                        <p:tgtEl>
                                          <p:spTgt spid="49"/>
                                        </p:tgtEl>
                                        <p:attrNameLst>
                                          <p:attrName>ppt_x</p:attrName>
                                        </p:attrNameLst>
                                      </p:cBhvr>
                                      <p:tavLst>
                                        <p:tav tm="0">
                                          <p:val>
                                            <p:strVal val="#ppt_x"/>
                                          </p:val>
                                        </p:tav>
                                        <p:tav tm="100000">
                                          <p:val>
                                            <p:strVal val="#ppt_x"/>
                                          </p:val>
                                        </p:tav>
                                      </p:tavLst>
                                    </p:anim>
                                    <p:anim calcmode="lin" valueType="num">
                                      <p:cBhvr additive="base">
                                        <p:cTn id="14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50"/>
                                        </p:tgtEl>
                                        <p:attrNameLst>
                                          <p:attrName>style.visibility</p:attrName>
                                        </p:attrNameLst>
                                      </p:cBhvr>
                                      <p:to>
                                        <p:strVal val="visible"/>
                                      </p:to>
                                    </p:set>
                                    <p:anim calcmode="lin" valueType="num">
                                      <p:cBhvr additive="base">
                                        <p:cTn id="147" dur="500" fill="hold"/>
                                        <p:tgtEl>
                                          <p:spTgt spid="50"/>
                                        </p:tgtEl>
                                        <p:attrNameLst>
                                          <p:attrName>ppt_x</p:attrName>
                                        </p:attrNameLst>
                                      </p:cBhvr>
                                      <p:tavLst>
                                        <p:tav tm="0">
                                          <p:val>
                                            <p:strVal val="#ppt_x"/>
                                          </p:val>
                                        </p:tav>
                                        <p:tav tm="100000">
                                          <p:val>
                                            <p:strVal val="#ppt_x"/>
                                          </p:val>
                                        </p:tav>
                                      </p:tavLst>
                                    </p:anim>
                                    <p:anim calcmode="lin" valueType="num">
                                      <p:cBhvr additive="base">
                                        <p:cTn id="14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grpId="0" nodeType="clickEffect">
                                  <p:stCondLst>
                                    <p:cond delay="0"/>
                                  </p:stCondLst>
                                  <p:childTnLst>
                                    <p:set>
                                      <p:cBhvr>
                                        <p:cTn id="152" dur="1" fill="hold">
                                          <p:stCondLst>
                                            <p:cond delay="0"/>
                                          </p:stCondLst>
                                        </p:cTn>
                                        <p:tgtEl>
                                          <p:spTgt spid="51"/>
                                        </p:tgtEl>
                                        <p:attrNameLst>
                                          <p:attrName>style.visibility</p:attrName>
                                        </p:attrNameLst>
                                      </p:cBhvr>
                                      <p:to>
                                        <p:strVal val="visible"/>
                                      </p:to>
                                    </p:set>
                                    <p:anim calcmode="lin" valueType="num">
                                      <p:cBhvr additive="base">
                                        <p:cTn id="153" dur="500" fill="hold"/>
                                        <p:tgtEl>
                                          <p:spTgt spid="51"/>
                                        </p:tgtEl>
                                        <p:attrNameLst>
                                          <p:attrName>ppt_x</p:attrName>
                                        </p:attrNameLst>
                                      </p:cBhvr>
                                      <p:tavLst>
                                        <p:tav tm="0">
                                          <p:val>
                                            <p:strVal val="#ppt_x"/>
                                          </p:val>
                                        </p:tav>
                                        <p:tav tm="100000">
                                          <p:val>
                                            <p:strVal val="#ppt_x"/>
                                          </p:val>
                                        </p:tav>
                                      </p:tavLst>
                                    </p:anim>
                                    <p:anim calcmode="lin" valueType="num">
                                      <p:cBhvr additive="base">
                                        <p:cTn id="15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5" grpId="0" animBg="1"/>
      <p:bldP spid="26" grpId="0" animBg="1"/>
      <p:bldP spid="27" grpId="0" animBg="1"/>
      <p:bldP spid="29"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0035" y="1105535"/>
            <a:ext cx="8787765" cy="1938020"/>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3.</a:t>
            </a:r>
            <a:r>
              <a:rPr lang="zh-CN" altLang="en-US" sz="2400">
                <a:solidFill>
                  <a:srgbClr val="FF0000"/>
                </a:solidFill>
                <a:latin typeface="宋体" panose="02010600030101010101" pitchFamily="2" charset="-122"/>
                <a:ea typeface="宋体" panose="02010600030101010101" pitchFamily="2" charset="-122"/>
              </a:rPr>
              <a:t>（2017年枣庄）</a:t>
            </a:r>
            <a:r>
              <a:rPr lang="zh-CN" altLang="en-US" sz="2400">
                <a:latin typeface="宋体" panose="02010600030101010101" pitchFamily="2" charset="-122"/>
                <a:ea typeface="宋体" panose="02010600030101010101" pitchFamily="2" charset="-122"/>
              </a:rPr>
              <a:t>新农村建设中正在大力推广使用瓶装液气．如果每瓶装10kg液化气，液化气的热值取4.2×10</a:t>
            </a:r>
            <a:r>
              <a:rPr lang="zh-CN" altLang="en-US" sz="2400" baseline="30000">
                <a:latin typeface="宋体" panose="02010600030101010101" pitchFamily="2" charset="-122"/>
                <a:ea typeface="宋体" panose="02010600030101010101" pitchFamily="2" charset="-122"/>
              </a:rPr>
              <a:t>7</a:t>
            </a:r>
            <a:r>
              <a:rPr lang="zh-CN" altLang="en-US" sz="2400">
                <a:latin typeface="宋体" panose="02010600030101010101" pitchFamily="2" charset="-122"/>
                <a:ea typeface="宋体" panose="02010600030101010101" pitchFamily="2" charset="-122"/>
              </a:rPr>
              <a:t>J/kg，则每瓶液化气全部完全燃烧放出的热量是</a:t>
            </a:r>
            <a:r>
              <a:rPr lang="zh-CN" altLang="en-US" sz="2400" u="sng"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2400">
                <a:latin typeface="宋体" panose="02010600030101010101" pitchFamily="2" charset="-122"/>
                <a:ea typeface="宋体" panose="02010600030101010101" pitchFamily="2" charset="-122"/>
              </a:rPr>
              <a:t>J，若放出的热量有40%被水吸收，在标准大气压下可把</a:t>
            </a:r>
            <a:r>
              <a:rPr lang="zh-CN" altLang="en-US" sz="2400" u="sng"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2400">
                <a:latin typeface="宋体" panose="02010600030101010101" pitchFamily="2" charset="-122"/>
                <a:ea typeface="宋体" panose="02010600030101010101" pitchFamily="2" charset="-122"/>
              </a:rPr>
              <a:t>kg的水从20℃加热至沸腾．[</a:t>
            </a:r>
            <a:r>
              <a:rPr lang="zh-CN" altLang="en-US" sz="2400" i="1">
                <a:latin typeface="宋体" panose="02010600030101010101" pitchFamily="2" charset="-122"/>
                <a:ea typeface="宋体" panose="02010600030101010101" pitchFamily="2" charset="-122"/>
              </a:rPr>
              <a:t>c</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=4.2×10</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J/（kg•℃）]</a:t>
            </a:r>
          </a:p>
        </p:txBody>
      </p:sp>
      <p:sp>
        <p:nvSpPr>
          <p:cNvPr id="3" name="文本框 2"/>
          <p:cNvSpPr txBox="1"/>
          <p:nvPr/>
        </p:nvSpPr>
        <p:spPr>
          <a:xfrm>
            <a:off x="1605915" y="436245"/>
            <a:ext cx="1808480" cy="583565"/>
          </a:xfrm>
          <a:prstGeom prst="rect">
            <a:avLst/>
          </a:prstGeom>
          <a:noFill/>
        </p:spPr>
        <p:txBody>
          <a:bodyPr wrap="none" rtlCol="0" anchor="t">
            <a:spAutoFit/>
          </a:bodyPr>
          <a:lstStyle/>
          <a:p>
            <a:r>
              <a:rPr lang="zh-CN" altLang="zh-CN" sz="3200" dirty="0">
                <a:solidFill>
                  <a:srgbClr val="00B0F0"/>
                </a:solidFill>
                <a:sym typeface="+mn-ea"/>
              </a:rPr>
              <a:t>真题体验</a:t>
            </a:r>
          </a:p>
        </p:txBody>
      </p:sp>
      <p:sp>
        <p:nvSpPr>
          <p:cNvPr id="4" name="文本框 3"/>
          <p:cNvSpPr txBox="1"/>
          <p:nvPr/>
        </p:nvSpPr>
        <p:spPr>
          <a:xfrm>
            <a:off x="1550035" y="3289935"/>
            <a:ext cx="8530590" cy="2932430"/>
          </a:xfrm>
          <a:prstGeom prst="rect">
            <a:avLst/>
          </a:prstGeom>
          <a:noFill/>
        </p:spPr>
        <p:txBody>
          <a:bodyPr wrap="square" rtlCol="0">
            <a:spAutoFit/>
          </a:bodyPr>
          <a:lstStyle/>
          <a:p>
            <a:pPr algn="l">
              <a:lnSpc>
                <a:spcPct val="110000"/>
              </a:lnSpc>
            </a:pPr>
            <a:r>
              <a:rPr lang="en-US" altLang="zh-CN"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（1）整瓶液化气完全燃烧释放的热量：</a:t>
            </a:r>
            <a:r>
              <a:rPr lang="zh-CN" altLang="en-US" sz="2400" i="1">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放</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mq </a:t>
            </a:r>
            <a:r>
              <a:rPr lang="zh-CN" altLang="en-US" sz="2400">
                <a:latin typeface="宋体" panose="02010600030101010101" pitchFamily="2" charset="-122"/>
                <a:ea typeface="宋体" panose="02010600030101010101" pitchFamily="2" charset="-122"/>
              </a:rPr>
              <a:t>=10kg×4.2×10</a:t>
            </a:r>
            <a:r>
              <a:rPr lang="zh-CN" altLang="en-US" sz="2400" baseline="30000">
                <a:latin typeface="宋体" panose="02010600030101010101" pitchFamily="2" charset="-122"/>
                <a:ea typeface="宋体" panose="02010600030101010101" pitchFamily="2" charset="-122"/>
              </a:rPr>
              <a:t>7</a:t>
            </a:r>
            <a:r>
              <a:rPr lang="zh-CN" altLang="en-US" sz="2400">
                <a:latin typeface="宋体" panose="02010600030101010101" pitchFamily="2" charset="-122"/>
                <a:ea typeface="宋体" panose="02010600030101010101" pitchFamily="2" charset="-122"/>
              </a:rPr>
              <a:t>J/kg=4.2×10</a:t>
            </a:r>
            <a:r>
              <a:rPr lang="zh-CN" altLang="en-US" sz="2400" baseline="30000">
                <a:latin typeface="宋体" panose="02010600030101010101" pitchFamily="2" charset="-122"/>
                <a:ea typeface="宋体" panose="02010600030101010101" pitchFamily="2" charset="-122"/>
              </a:rPr>
              <a:t>8</a:t>
            </a:r>
            <a:r>
              <a:rPr lang="zh-CN" altLang="en-US" sz="2400">
                <a:latin typeface="宋体" panose="02010600030101010101" pitchFamily="2" charset="-122"/>
                <a:ea typeface="宋体" panose="02010600030101010101" pitchFamily="2" charset="-122"/>
              </a:rPr>
              <a:t>J；（2）由题知，水吸收的热量：</a:t>
            </a:r>
            <a:r>
              <a:rPr lang="zh-CN" altLang="en-US" sz="2400" i="1">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吸</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放</a:t>
            </a:r>
            <a:r>
              <a:rPr lang="zh-CN" altLang="en-US" sz="2400">
                <a:latin typeface="宋体" panose="02010600030101010101" pitchFamily="2" charset="-122"/>
                <a:ea typeface="宋体" panose="02010600030101010101" pitchFamily="2" charset="-122"/>
              </a:rPr>
              <a:t>×40%=4.2×10</a:t>
            </a:r>
            <a:r>
              <a:rPr lang="zh-CN" altLang="en-US" sz="2400" baseline="30000">
                <a:latin typeface="宋体" panose="02010600030101010101" pitchFamily="2" charset="-122"/>
                <a:ea typeface="宋体" panose="02010600030101010101" pitchFamily="2" charset="-122"/>
              </a:rPr>
              <a:t>8</a:t>
            </a:r>
            <a:r>
              <a:rPr lang="zh-CN" altLang="en-US" sz="2400">
                <a:latin typeface="宋体" panose="02010600030101010101" pitchFamily="2" charset="-122"/>
                <a:ea typeface="宋体" panose="02010600030101010101" pitchFamily="2" charset="-122"/>
              </a:rPr>
              <a:t>J×40%=1.68×10</a:t>
            </a:r>
            <a:r>
              <a:rPr lang="zh-CN" altLang="en-US" sz="2400" baseline="30000">
                <a:latin typeface="宋体" panose="02010600030101010101" pitchFamily="2" charset="-122"/>
                <a:ea typeface="宋体" panose="02010600030101010101" pitchFamily="2" charset="-122"/>
              </a:rPr>
              <a:t>8</a:t>
            </a:r>
            <a:r>
              <a:rPr lang="zh-CN" altLang="en-US" sz="2400">
                <a:latin typeface="宋体" panose="02010600030101010101" pitchFamily="2" charset="-122"/>
                <a:ea typeface="宋体" panose="02010600030101010101" pitchFamily="2" charset="-122"/>
              </a:rPr>
              <a:t>J，由</a:t>
            </a:r>
            <a:r>
              <a:rPr lang="zh-CN" altLang="en-US" sz="2400" i="1">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吸</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c</a:t>
            </a:r>
            <a:r>
              <a:rPr lang="zh-CN" altLang="en-US" sz="2400" baseline="-25000">
                <a:latin typeface="宋体" panose="02010600030101010101" pitchFamily="2" charset="-122"/>
                <a:ea typeface="宋体" panose="02010600030101010101" pitchFamily="2" charset="-122"/>
              </a:rPr>
              <a:t>水</a:t>
            </a:r>
            <a:r>
              <a:rPr lang="zh-CN" altLang="en-US" sz="2400" i="1">
                <a:latin typeface="宋体" panose="02010600030101010101" pitchFamily="2" charset="-122"/>
                <a:ea typeface="宋体" panose="02010600030101010101" pitchFamily="2" charset="-122"/>
              </a:rPr>
              <a:t>m</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baseline="-25000">
                <a:latin typeface="宋体" panose="02010600030101010101" pitchFamily="2" charset="-122"/>
                <a:ea typeface="宋体" panose="02010600030101010101" pitchFamily="2" charset="-122"/>
              </a:rPr>
              <a:t>0</a:t>
            </a:r>
            <a:r>
              <a:rPr lang="zh-CN" altLang="en-US" sz="2400">
                <a:latin typeface="宋体" panose="02010600030101010101" pitchFamily="2" charset="-122"/>
                <a:ea typeface="宋体" panose="02010600030101010101" pitchFamily="2" charset="-122"/>
              </a:rPr>
              <a:t>）得水的质量：</a:t>
            </a:r>
            <a:r>
              <a:rPr lang="zh-CN" altLang="en-US" sz="2400" i="1">
                <a:latin typeface="宋体" panose="02010600030101010101" pitchFamily="2" charset="-122"/>
                <a:ea typeface="宋体" panose="02010600030101010101" pitchFamily="2" charset="-122"/>
              </a:rPr>
              <a:t>m</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吸</a:t>
            </a:r>
            <a:r>
              <a:rPr lang="en-US" altLang="zh-CN"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c</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baseline="-25000">
                <a:latin typeface="宋体" panose="02010600030101010101" pitchFamily="2" charset="-122"/>
                <a:ea typeface="宋体" panose="02010600030101010101" pitchFamily="2" charset="-122"/>
              </a:rPr>
              <a:t>0</a:t>
            </a: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a:t>
            </a:r>
          </a:p>
          <a:p>
            <a:pPr algn="l">
              <a:lnSpc>
                <a:spcPct val="110000"/>
              </a:lnSpc>
            </a:pPr>
            <a:r>
              <a:rPr lang="zh-CN" altLang="en-US" sz="2400">
                <a:latin typeface="宋体" panose="02010600030101010101" pitchFamily="2" charset="-122"/>
                <a:ea typeface="宋体" panose="02010600030101010101" pitchFamily="2" charset="-122"/>
              </a:rPr>
              <a:t>=1.68×10</a:t>
            </a:r>
            <a:r>
              <a:rPr lang="zh-CN" altLang="en-US" sz="2400" baseline="30000">
                <a:latin typeface="宋体" panose="02010600030101010101" pitchFamily="2" charset="-122"/>
                <a:ea typeface="宋体" panose="02010600030101010101" pitchFamily="2" charset="-122"/>
              </a:rPr>
              <a:t>8</a:t>
            </a:r>
            <a:r>
              <a:rPr lang="zh-CN" altLang="en-US" sz="2400">
                <a:latin typeface="宋体" panose="02010600030101010101" pitchFamily="2" charset="-122"/>
                <a:ea typeface="宋体" panose="02010600030101010101" pitchFamily="2" charset="-122"/>
              </a:rPr>
              <a:t>J</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4.2×10</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J/(kg•℃)×(100℃−20℃)</a:t>
            </a:r>
            <a:r>
              <a:rPr lang="en-US" altLang="zh-CN" sz="2400">
                <a:latin typeface="宋体" panose="02010600030101010101" pitchFamily="2" charset="-122"/>
                <a:ea typeface="宋体" panose="02010600030101010101" pitchFamily="2" charset="-122"/>
              </a:rPr>
              <a:t>]</a:t>
            </a:r>
          </a:p>
          <a:p>
            <a:pPr algn="l">
              <a:lnSpc>
                <a:spcPct val="110000"/>
              </a:lnSpc>
            </a:pPr>
            <a:r>
              <a:rPr lang="zh-CN" altLang="en-US" sz="2400">
                <a:latin typeface="宋体" panose="02010600030101010101" pitchFamily="2" charset="-122"/>
                <a:ea typeface="宋体" panose="02010600030101010101" pitchFamily="2" charset="-122"/>
              </a:rPr>
              <a:t>=500kg．</a:t>
            </a:r>
          </a:p>
          <a:p>
            <a:pPr algn="l">
              <a:lnSpc>
                <a:spcPct val="110000"/>
              </a:lnSpc>
            </a:pPr>
            <a:r>
              <a:rPr lang="zh-CN" altLang="en-US" sz="2400">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【答案】</a:t>
            </a:r>
            <a:r>
              <a:rPr lang="zh-CN" altLang="en-US" sz="2400">
                <a:latin typeface="宋体" panose="02010600030101010101" pitchFamily="2" charset="-122"/>
                <a:ea typeface="宋体" panose="02010600030101010101" pitchFamily="2" charset="-122"/>
              </a:rPr>
              <a:t>4.2×10</a:t>
            </a:r>
            <a:r>
              <a:rPr lang="zh-CN" altLang="en-US" sz="2400" baseline="30000">
                <a:latin typeface="宋体" panose="02010600030101010101" pitchFamily="2" charset="-122"/>
                <a:ea typeface="宋体" panose="02010600030101010101" pitchFamily="2" charset="-122"/>
              </a:rPr>
              <a:t>8</a:t>
            </a:r>
            <a:r>
              <a:rPr lang="zh-CN" altLang="en-US" sz="2400">
                <a:latin typeface="宋体" panose="02010600030101010101" pitchFamily="2" charset="-122"/>
                <a:ea typeface="宋体" panose="02010600030101010101" pitchFamily="2" charset="-122"/>
              </a:rPr>
              <a:t>  500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5275" y="1153795"/>
            <a:ext cx="8714740" cy="2932430"/>
          </a:xfrm>
          <a:prstGeom prst="rect">
            <a:avLst/>
          </a:prstGeom>
          <a:noFill/>
        </p:spPr>
        <p:txBody>
          <a:bodyPr wrap="square" rtlCol="0">
            <a:spAutoFit/>
          </a:bodyPr>
          <a:lstStyle/>
          <a:p>
            <a:pPr algn="l">
              <a:lnSpc>
                <a:spcPct val="110000"/>
              </a:lnSpc>
            </a:pPr>
            <a:r>
              <a:rPr lang="en-US" altLang="zh-CN" sz="2400">
                <a:latin typeface="宋体" panose="02010600030101010101" pitchFamily="2" charset="-122"/>
                <a:ea typeface="宋体" panose="02010600030101010101" pitchFamily="2" charset="-122"/>
              </a:rPr>
              <a:t>    4.</a:t>
            </a:r>
            <a:r>
              <a:rPr lang="zh-CN" altLang="en-US" sz="2400">
                <a:solidFill>
                  <a:srgbClr val="FF0000"/>
                </a:solidFill>
                <a:latin typeface="宋体" panose="02010600030101010101" pitchFamily="2" charset="-122"/>
                <a:ea typeface="宋体" panose="02010600030101010101" pitchFamily="2" charset="-122"/>
              </a:rPr>
              <a:t>（2017年上海）</a:t>
            </a:r>
            <a:r>
              <a:rPr lang="zh-CN" altLang="en-US" sz="2400">
                <a:latin typeface="宋体" panose="02010600030101010101" pitchFamily="2" charset="-122"/>
                <a:ea typeface="宋体" panose="02010600030101010101" pitchFamily="2" charset="-122"/>
              </a:rPr>
              <a:t>两个质量不同的金属块，放出相同热量，降低相同温度，则                               （　　）</a:t>
            </a:r>
          </a:p>
          <a:p>
            <a:pPr algn="l">
              <a:lnSpc>
                <a:spcPct val="110000"/>
              </a:lnSpc>
            </a:pPr>
            <a:endParaRPr lang="zh-CN" altLang="en-US" sz="2400">
              <a:latin typeface="宋体" panose="02010600030101010101" pitchFamily="2" charset="-122"/>
              <a:ea typeface="宋体" panose="02010600030101010101" pitchFamily="2" charset="-122"/>
            </a:endParaRPr>
          </a:p>
          <a:p>
            <a:pPr algn="l">
              <a:lnSpc>
                <a:spcPct val="110000"/>
              </a:lnSpc>
            </a:pPr>
            <a:r>
              <a:rPr lang="zh-CN" altLang="en-US" sz="2400">
                <a:latin typeface="宋体" panose="02010600030101010101" pitchFamily="2" charset="-122"/>
                <a:ea typeface="宋体" panose="02010600030101010101" pitchFamily="2" charset="-122"/>
              </a:rPr>
              <a:t>    A．质量大的金属块的比热容一定大 </a:t>
            </a:r>
          </a:p>
          <a:p>
            <a:pPr algn="l">
              <a:lnSpc>
                <a:spcPct val="110000"/>
              </a:lnSpc>
            </a:pPr>
            <a:r>
              <a:rPr lang="zh-CN" altLang="en-US" sz="2400">
                <a:latin typeface="宋体" panose="02010600030101010101" pitchFamily="2" charset="-122"/>
                <a:ea typeface="宋体" panose="02010600030101010101" pitchFamily="2" charset="-122"/>
              </a:rPr>
              <a:t>    B．质量大的金属块的比热容一定小 </a:t>
            </a:r>
          </a:p>
          <a:p>
            <a:pPr algn="l">
              <a:lnSpc>
                <a:spcPct val="110000"/>
              </a:lnSpc>
            </a:pPr>
            <a:r>
              <a:rPr lang="zh-CN" altLang="en-US" sz="2400">
                <a:latin typeface="宋体" panose="02010600030101010101" pitchFamily="2" charset="-122"/>
                <a:ea typeface="宋体" panose="02010600030101010101" pitchFamily="2" charset="-122"/>
              </a:rPr>
              <a:t>    C．质量大的金属块的比热容可能大 </a:t>
            </a:r>
          </a:p>
          <a:p>
            <a:pPr algn="l">
              <a:lnSpc>
                <a:spcPct val="110000"/>
              </a:lnSpc>
            </a:pPr>
            <a:r>
              <a:rPr lang="zh-CN" altLang="en-US" sz="2400">
                <a:latin typeface="宋体" panose="02010600030101010101" pitchFamily="2" charset="-122"/>
                <a:ea typeface="宋体" panose="02010600030101010101" pitchFamily="2" charset="-122"/>
              </a:rPr>
              <a:t>    D．两个金属块的比热容有可能相同 </a:t>
            </a:r>
          </a:p>
        </p:txBody>
      </p:sp>
      <p:sp>
        <p:nvSpPr>
          <p:cNvPr id="3" name="文本框 2"/>
          <p:cNvSpPr txBox="1"/>
          <p:nvPr/>
        </p:nvSpPr>
        <p:spPr>
          <a:xfrm>
            <a:off x="1565275" y="457200"/>
            <a:ext cx="1808480" cy="583565"/>
          </a:xfrm>
          <a:prstGeom prst="rect">
            <a:avLst/>
          </a:prstGeom>
          <a:noFill/>
        </p:spPr>
        <p:txBody>
          <a:bodyPr wrap="none" rtlCol="0" anchor="t">
            <a:spAutoFit/>
          </a:bodyPr>
          <a:lstStyle/>
          <a:p>
            <a:r>
              <a:rPr lang="zh-CN" altLang="zh-CN" sz="3200" dirty="0">
                <a:solidFill>
                  <a:srgbClr val="00B0F0"/>
                </a:solidFill>
                <a:sym typeface="+mn-ea"/>
              </a:rPr>
              <a:t>真题体验</a:t>
            </a:r>
          </a:p>
        </p:txBody>
      </p:sp>
      <p:sp>
        <p:nvSpPr>
          <p:cNvPr id="4" name="文本框 3"/>
          <p:cNvSpPr txBox="1"/>
          <p:nvPr/>
        </p:nvSpPr>
        <p:spPr>
          <a:xfrm>
            <a:off x="1565275" y="4199255"/>
            <a:ext cx="8450580" cy="1714500"/>
          </a:xfrm>
          <a:prstGeom prst="rect">
            <a:avLst/>
          </a:prstGeom>
          <a:noFill/>
        </p:spPr>
        <p:txBody>
          <a:bodyPr wrap="square" rtlCol="0">
            <a:spAutoFit/>
          </a:bodyPr>
          <a:lstStyle/>
          <a:p>
            <a:pPr algn="l">
              <a:lnSpc>
                <a:spcPct val="110000"/>
              </a:lnSpc>
            </a:pPr>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据公式</a:t>
            </a:r>
            <a:r>
              <a:rPr lang="zh-CN" altLang="en-US" sz="2400" i="1">
                <a:latin typeface="宋体" panose="02010600030101010101" pitchFamily="2" charset="-122"/>
                <a:ea typeface="宋体" panose="02010600030101010101" pitchFamily="2" charset="-122"/>
              </a:rPr>
              <a:t>Q </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cm</a:t>
            </a:r>
            <a:r>
              <a:rPr lang="zh-CN" altLang="en-US" sz="2400">
                <a:latin typeface="Arial" panose="020B0604020202020204" pitchFamily="34" charset="0"/>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a:latin typeface="宋体" panose="02010600030101010101" pitchFamily="2" charset="-122"/>
                <a:ea typeface="宋体" panose="02010600030101010101" pitchFamily="2" charset="-122"/>
              </a:rPr>
              <a:t>可得</a:t>
            </a:r>
            <a:r>
              <a:rPr lang="zh-CN" altLang="en-US" sz="2400" i="1">
                <a:latin typeface="宋体" panose="02010600030101010101" pitchFamily="2" charset="-122"/>
                <a:ea typeface="宋体" panose="02010600030101010101" pitchFamily="2" charset="-122"/>
              </a:rPr>
              <a:t>c </a:t>
            </a:r>
            <a:r>
              <a:rPr lang="zh-CN" altLang="en-US"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Q</a:t>
            </a:r>
            <a:r>
              <a:rPr lang="en-US" altLang="zh-CN" sz="2400">
                <a:latin typeface="宋体" panose="02010600030101010101" pitchFamily="2" charset="-122"/>
                <a:ea typeface="宋体" panose="02010600030101010101" pitchFamily="2" charset="-122"/>
              </a:rPr>
              <a:t>/</a:t>
            </a:r>
            <a:r>
              <a:rPr lang="zh-CN" altLang="en-US" sz="2400" i="1">
                <a:latin typeface="宋体" panose="02010600030101010101" pitchFamily="2" charset="-122"/>
                <a:ea typeface="宋体" panose="02010600030101010101" pitchFamily="2" charset="-122"/>
              </a:rPr>
              <a:t>m</a:t>
            </a:r>
            <a:r>
              <a:rPr lang="zh-CN" altLang="en-US" sz="2400">
                <a:latin typeface="Arial" panose="020B0604020202020204" pitchFamily="34" charset="0"/>
                <a:ea typeface="宋体" panose="02010600030101010101" pitchFamily="2" charset="-122"/>
              </a:rPr>
              <a:t>∆</a:t>
            </a:r>
            <a:r>
              <a:rPr lang="zh-CN" altLang="en-US" sz="2400" i="1">
                <a:latin typeface="宋体" panose="02010600030101010101" pitchFamily="2" charset="-122"/>
                <a:ea typeface="宋体" panose="02010600030101010101" pitchFamily="2" charset="-122"/>
              </a:rPr>
              <a:t>t</a:t>
            </a:r>
            <a:r>
              <a:rPr lang="zh-CN" altLang="en-US" sz="2400">
                <a:latin typeface="宋体" panose="02010600030101010101" pitchFamily="2" charset="-122"/>
                <a:ea typeface="宋体" panose="02010600030101010101" pitchFamily="2" charset="-122"/>
              </a:rPr>
              <a:t>，金属块的质量不同，放出的热量相同，其变化的温度相同，质量大的金属块的比热容一定小，故B正确．</a:t>
            </a:r>
          </a:p>
          <a:p>
            <a:pPr algn="l">
              <a:lnSpc>
                <a:spcPct val="110000"/>
              </a:lnSpc>
            </a:pPr>
            <a:r>
              <a:rPr lang="zh-CN" altLang="en-US" sz="2400">
                <a:solidFill>
                  <a:srgbClr val="FF0000"/>
                </a:solidFill>
                <a:latin typeface="宋体" panose="02010600030101010101" pitchFamily="2" charset="-122"/>
                <a:ea typeface="宋体" panose="02010600030101010101" pitchFamily="2" charset="-122"/>
                <a:sym typeface="+mn-ea"/>
              </a:rPr>
              <a:t>   【答案】</a:t>
            </a:r>
            <a:r>
              <a:rPr lang="en-US" altLang="zh-CN" sz="2400">
                <a:solidFill>
                  <a:schemeClr val="tx1"/>
                </a:solidFill>
                <a:latin typeface="宋体" panose="02010600030101010101" pitchFamily="2" charset="-122"/>
                <a:ea typeface="宋体" panose="02010600030101010101" pitchFamily="2"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0" y="457200"/>
            <a:ext cx="1808480" cy="583565"/>
          </a:xfrm>
          <a:prstGeom prst="rect">
            <a:avLst/>
          </a:prstGeom>
          <a:noFill/>
        </p:spPr>
        <p:txBody>
          <a:bodyPr wrap="none" rtlCol="0" anchor="t">
            <a:spAutoFit/>
          </a:bodyPr>
          <a:lstStyle/>
          <a:p>
            <a:r>
              <a:rPr lang="zh-CN" altLang="zh-CN" sz="3200" dirty="0">
                <a:solidFill>
                  <a:srgbClr val="00B0F0"/>
                </a:solidFill>
                <a:sym typeface="+mn-ea"/>
              </a:rPr>
              <a:t>真题体验</a:t>
            </a:r>
          </a:p>
        </p:txBody>
      </p:sp>
      <p:sp>
        <p:nvSpPr>
          <p:cNvPr id="3" name="文本框 2"/>
          <p:cNvSpPr txBox="1"/>
          <p:nvPr/>
        </p:nvSpPr>
        <p:spPr>
          <a:xfrm>
            <a:off x="1511300" y="1040765"/>
            <a:ext cx="8816340" cy="304609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5.</a:t>
            </a:r>
            <a:r>
              <a:rPr lang="zh-CN" altLang="en-US" sz="2400">
                <a:solidFill>
                  <a:srgbClr val="FF0000"/>
                </a:solidFill>
                <a:latin typeface="宋体" panose="02010600030101010101" pitchFamily="2" charset="-122"/>
                <a:ea typeface="宋体" panose="02010600030101010101" pitchFamily="2" charset="-122"/>
              </a:rPr>
              <a:t>（2017年益阳）</a:t>
            </a:r>
            <a:r>
              <a:rPr lang="zh-CN" altLang="en-US" sz="2400">
                <a:latin typeface="宋体" panose="02010600030101010101" pitchFamily="2" charset="-122"/>
                <a:ea typeface="宋体" panose="02010600030101010101" pitchFamily="2" charset="-122"/>
              </a:rPr>
              <a:t>为了节约能源，需要提高热机的效率，下列措施不能提高热机效率的是                       （　　）</a:t>
            </a:r>
          </a:p>
          <a:p>
            <a:pPr algn="l"/>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    A．让燃料与空气混合充分，使燃料燃烧得比较完全 </a:t>
            </a:r>
          </a:p>
          <a:p>
            <a:pPr algn="l"/>
            <a:r>
              <a:rPr lang="zh-CN" altLang="en-US" sz="2400">
                <a:latin typeface="宋体" panose="02010600030101010101" pitchFamily="2" charset="-122"/>
                <a:ea typeface="宋体" panose="02010600030101010101" pitchFamily="2" charset="-122"/>
              </a:rPr>
              <a:t>    B．在设计与制造热机时要不断改进与创新，以减少能量的损失 </a:t>
            </a:r>
          </a:p>
          <a:p>
            <a:pPr algn="l"/>
            <a:r>
              <a:rPr lang="zh-CN" altLang="en-US" sz="2400">
                <a:latin typeface="宋体" panose="02010600030101010101" pitchFamily="2" charset="-122"/>
                <a:ea typeface="宋体" panose="02010600030101010101" pitchFamily="2" charset="-122"/>
              </a:rPr>
              <a:t>    C．尽量减少热机内部各部件间的摩擦 </a:t>
            </a:r>
          </a:p>
          <a:p>
            <a:pPr algn="l"/>
            <a:r>
              <a:rPr lang="zh-CN" altLang="en-US" sz="2400">
                <a:latin typeface="宋体" panose="02010600030101010101" pitchFamily="2" charset="-122"/>
                <a:ea typeface="宋体" panose="02010600030101010101" pitchFamily="2" charset="-122"/>
              </a:rPr>
              <a:t>    D．尽量增加热机的工作时间 </a:t>
            </a:r>
          </a:p>
        </p:txBody>
      </p:sp>
      <p:sp>
        <p:nvSpPr>
          <p:cNvPr id="4" name="文本框 3"/>
          <p:cNvSpPr txBox="1"/>
          <p:nvPr/>
        </p:nvSpPr>
        <p:spPr>
          <a:xfrm>
            <a:off x="1511300" y="4086860"/>
            <a:ext cx="8746490" cy="267652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热机效率是指热机有效利用的能量与燃料完全燃烧放出的能量之比．所以减少热量的损失可以提高热机的效率．所以使燃料充分燃烧、减少废气带走的热量、减少热机部件间的摩擦都可以减少热量的损失，提高效率，故ABC不符合题意；增加热机的工作时间，并不能减少热量的损失，所以不能提高热机的效率，故D符合题意．</a:t>
            </a:r>
          </a:p>
          <a:p>
            <a:pPr algn="l"/>
            <a:r>
              <a:rPr lang="zh-CN" altLang="en-US" sz="2400">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【答案】</a:t>
            </a:r>
            <a:r>
              <a:rPr lang="en-US" altLang="zh-CN" sz="2400">
                <a:solidFill>
                  <a:schemeClr val="tx1"/>
                </a:solidFill>
                <a:latin typeface="宋体" panose="02010600030101010101" pitchFamily="2" charset="-122"/>
                <a:ea typeface="宋体" panose="02010600030101010101" pitchFamily="2" charset="-122"/>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2484437" y="188912"/>
            <a:ext cx="5107599" cy="993935"/>
          </a:xfrm>
          <a:prstGeom prst="rect">
            <a:avLst/>
          </a:prstGeom>
        </p:spPr>
        <p:txBody>
          <a:bodyPr wrap="none" fromWordArt="1">
            <a:prstTxWarp prst="textPlain">
              <a:avLst>
                <a:gd name="adj" fmla="val 50000"/>
              </a:avLst>
            </a:prstTxWarp>
          </a:bodyPr>
          <a:lstStyle/>
          <a:p>
            <a:pPr algn="ctr"/>
            <a:endParaRPr lang="zh-CN" altLang="en-US" sz="3600" b="1" dirty="0">
              <a:ln w="9525">
                <a:noFill/>
                <a:round/>
              </a:ln>
              <a:solidFill>
                <a:schemeClr val="bg1"/>
              </a:solidFill>
              <a:effectLst>
                <a:outerShdw dist="38100" dir="5400000" algn="ctr" rotWithShape="0">
                  <a:srgbClr val="4D4D4D">
                    <a:alpha val="75000"/>
                  </a:srgbClr>
                </a:outerShdw>
              </a:effectLst>
              <a:latin typeface="黑体" panose="02010600030101010101" pitchFamily="49" charset="-122"/>
              <a:ea typeface="黑体" panose="02010600030101010101" pitchFamily="49" charset="-122"/>
            </a:endParaRPr>
          </a:p>
        </p:txBody>
      </p:sp>
      <p:sp>
        <p:nvSpPr>
          <p:cNvPr id="11" name="文本框 20493"/>
          <p:cNvSpPr txBox="1"/>
          <p:nvPr/>
        </p:nvSpPr>
        <p:spPr>
          <a:xfrm>
            <a:off x="2458228" y="61941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考点一   分子热运动 </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12" name="Picture 19" descr="t01be409597b8b11911"/>
          <p:cNvPicPr>
            <a:picLocks noChangeAspect="1" noChangeArrowheads="1"/>
          </p:cNvPicPr>
          <p:nvPr/>
        </p:nvPicPr>
        <p:blipFill>
          <a:blip r:embed="rId2" cstate="print"/>
          <a:srcRect/>
          <a:stretch>
            <a:fillRect/>
          </a:stretch>
        </p:blipFill>
        <p:spPr bwMode="auto">
          <a:xfrm>
            <a:off x="3563386" y="1431341"/>
            <a:ext cx="3556000" cy="3455988"/>
          </a:xfrm>
          <a:prstGeom prst="rect">
            <a:avLst/>
          </a:prstGeom>
          <a:noFill/>
        </p:spPr>
      </p:pic>
      <p:sp>
        <p:nvSpPr>
          <p:cNvPr id="13" name="Rectangle 13"/>
          <p:cNvSpPr>
            <a:spLocks noChangeArrowheads="1"/>
          </p:cNvSpPr>
          <p:nvPr/>
        </p:nvSpPr>
        <p:spPr bwMode="auto">
          <a:xfrm>
            <a:off x="2862911" y="5089979"/>
            <a:ext cx="5534025" cy="1190625"/>
          </a:xfrm>
          <a:prstGeom prst="rect">
            <a:avLst/>
          </a:prstGeom>
          <a:noFill/>
          <a:ln w="9525">
            <a:noFill/>
            <a:miter lim="800000"/>
          </a:ln>
          <a:effectLst/>
        </p:spPr>
        <p:txBody>
          <a:bodyPr anchor="ctr">
            <a:spAutoFit/>
          </a:bodyPr>
          <a:lstStyle/>
          <a:p>
            <a:pPr eaLnBrk="0" hangingPunct="0">
              <a:lnSpc>
                <a:spcPct val="200000"/>
              </a:lnSpc>
            </a:pPr>
            <a:r>
              <a:rPr lang="zh-CN" altLang="en-US" dirty="0"/>
              <a:t>问题：打开香水瓶后，不久就会闻到香味，为什么？</a:t>
            </a:r>
            <a:endParaRPr lang="zh-CN" altLang="en-US" b="0" dirty="0"/>
          </a:p>
          <a:p>
            <a:pPr eaLnBrk="0" hangingPunct="0">
              <a:lnSpc>
                <a:spcPct val="200000"/>
              </a:lnSpc>
              <a:buFontTx/>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24"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to="" calcmode="lin" valueType="num">
                                      <p:cBhvr>
                                        <p:cTn id="10" dur="1" fill="hold"/>
                                        <p:tgtEl>
                                          <p:spTgt spid="12"/>
                                        </p:tgtEl>
                                      </p:cBhvr>
                                    </p:anim>
                                  </p:childTnLst>
                                </p:cTn>
                              </p:par>
                              <p:par>
                                <p:cTn id="11" presetID="24"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to="" calcmode="lin" valueType="num">
                                      <p:cBhvr>
                                        <p:cTn id="13"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495977" y="1103991"/>
            <a:ext cx="7758112" cy="1446550"/>
          </a:xfrm>
          <a:prstGeom prst="rect">
            <a:avLst/>
          </a:prstGeom>
          <a:noFill/>
          <a:ln w="9525">
            <a:noFill/>
            <a:miter lim="800000"/>
          </a:ln>
        </p:spPr>
        <p:txBody>
          <a:bodyPr>
            <a:spAutoFit/>
          </a:bodyPr>
          <a:lstStyle/>
          <a:p>
            <a:pPr>
              <a:spcBef>
                <a:spcPct val="50000"/>
              </a:spcBef>
            </a:pPr>
            <a:r>
              <a:rPr lang="en-US" sz="4400" b="1" dirty="0">
                <a:solidFill>
                  <a:srgbClr val="FF0066"/>
                </a:solidFill>
                <a:latin typeface="Times New Roman" panose="02020603050405020304" pitchFamily="18" charset="0"/>
                <a:ea typeface="方正舒体" pitchFamily="2" charset="-122"/>
              </a:rPr>
              <a:t>       </a:t>
            </a:r>
            <a:r>
              <a:rPr lang="en-US" sz="4400" b="1" dirty="0" smtClean="0">
                <a:solidFill>
                  <a:srgbClr val="FF0066"/>
                </a:solidFill>
                <a:latin typeface="Times New Roman" panose="02020603050405020304" pitchFamily="18" charset="0"/>
                <a:ea typeface="方正舒体" pitchFamily="2" charset="-122"/>
              </a:rPr>
              <a:t>1. </a:t>
            </a:r>
            <a:r>
              <a:rPr lang="zh-CN" altLang="en-US" sz="4400" b="1" dirty="0">
                <a:solidFill>
                  <a:srgbClr val="FF0066"/>
                </a:solidFill>
                <a:latin typeface="Times New Roman" panose="02020603050405020304" pitchFamily="18" charset="0"/>
                <a:ea typeface="方正舒体" pitchFamily="2" charset="-122"/>
              </a:rPr>
              <a:t>一切物质的分子都在不停地做无规则的运</a:t>
            </a:r>
            <a:r>
              <a:rPr lang="zh-CN" altLang="en-US" sz="4400" b="1" dirty="0" smtClean="0">
                <a:solidFill>
                  <a:srgbClr val="FF0066"/>
                </a:solidFill>
                <a:latin typeface="Times New Roman" panose="02020603050405020304" pitchFamily="18" charset="0"/>
                <a:ea typeface="方正舒体" pitchFamily="2" charset="-122"/>
              </a:rPr>
              <a:t>动</a:t>
            </a:r>
            <a:r>
              <a:rPr lang="en-US" altLang="zh-CN" sz="4400" b="1" dirty="0" smtClean="0">
                <a:solidFill>
                  <a:srgbClr val="FF0066"/>
                </a:solidFill>
                <a:latin typeface="Times New Roman" panose="02020603050405020304" pitchFamily="18" charset="0"/>
                <a:ea typeface="方正舒体" pitchFamily="2" charset="-122"/>
              </a:rPr>
              <a:t>.</a:t>
            </a:r>
            <a:endParaRPr lang="zh-CN" altLang="en-US" sz="4400" dirty="0">
              <a:solidFill>
                <a:srgbClr val="FF0066"/>
              </a:solidFill>
              <a:latin typeface="Times New Roman" panose="02020603050405020304" pitchFamily="18" charset="0"/>
              <a:ea typeface="方正舒体" pitchFamily="2" charset="-122"/>
            </a:endParaRPr>
          </a:p>
        </p:txBody>
      </p:sp>
      <p:sp>
        <p:nvSpPr>
          <p:cNvPr id="3" name="Text Box 6"/>
          <p:cNvSpPr txBox="1">
            <a:spLocks noChangeArrowheads="1"/>
          </p:cNvSpPr>
          <p:nvPr/>
        </p:nvSpPr>
        <p:spPr bwMode="auto">
          <a:xfrm>
            <a:off x="1514637" y="3071844"/>
            <a:ext cx="7704137" cy="2308324"/>
          </a:xfrm>
          <a:prstGeom prst="rect">
            <a:avLst/>
          </a:prstGeom>
          <a:noFill/>
          <a:ln w="9525">
            <a:noFill/>
            <a:miter lim="800000"/>
          </a:ln>
        </p:spPr>
        <p:txBody>
          <a:bodyPr>
            <a:spAutoFit/>
          </a:bodyPr>
          <a:lstStyle/>
          <a:p>
            <a:pPr>
              <a:spcBef>
                <a:spcPct val="50000"/>
              </a:spcBef>
            </a:pPr>
            <a:r>
              <a:rPr lang="en-US" sz="3200" b="1" dirty="0">
                <a:latin typeface="Times New Roman" panose="02020603050405020304" pitchFamily="18" charset="0"/>
              </a:rPr>
              <a:t>        </a:t>
            </a:r>
            <a:r>
              <a:rPr lang="zh-CN" altLang="en-US" sz="3200" b="1" dirty="0">
                <a:latin typeface="华文中宋" panose="02010600040101010101" pitchFamily="2" charset="-122"/>
                <a:ea typeface="华文中宋" panose="02010600040101010101" pitchFamily="2" charset="-122"/>
              </a:rPr>
              <a:t>由于分子的运动跟温度有关，所以这种无规则运动叫做分子的热运</a:t>
            </a:r>
            <a:r>
              <a:rPr lang="zh-CN" altLang="en-US" sz="3200" b="1" dirty="0" smtClean="0">
                <a:latin typeface="华文中宋" panose="02010600040101010101" pitchFamily="2" charset="-122"/>
                <a:ea typeface="华文中宋" panose="02010600040101010101" pitchFamily="2" charset="-122"/>
              </a:rPr>
              <a:t>动，分子间同时存在相互作用的引力和斥力</a:t>
            </a:r>
            <a:r>
              <a:rPr lang="en-US" altLang="zh-CN" sz="3200" b="1" dirty="0" smtClean="0">
                <a:latin typeface="华文中宋" panose="02010600040101010101" pitchFamily="2" charset="-122"/>
                <a:ea typeface="华文中宋" panose="02010600040101010101" pitchFamily="2" charset="-122"/>
              </a:rPr>
              <a:t>.</a:t>
            </a:r>
            <a:endParaRPr lang="zh-CN" altLang="en-US" sz="3200" b="1" dirty="0">
              <a:latin typeface="华文中宋" panose="02010600040101010101" pitchFamily="2" charset="-122"/>
              <a:ea typeface="华文中宋" panose="02010600040101010101" pitchFamily="2" charset="-122"/>
            </a:endParaRPr>
          </a:p>
          <a:p>
            <a:pPr>
              <a:spcBef>
                <a:spcPct val="50000"/>
              </a:spcBef>
            </a:pPr>
            <a:r>
              <a:rPr lang="zh-CN" altLang="en-US" sz="3200" b="1" dirty="0">
                <a:latin typeface="华文中宋" panose="02010600040101010101" pitchFamily="2" charset="-122"/>
                <a:ea typeface="华文中宋" panose="02010600040101010101" pitchFamily="2" charset="-122"/>
              </a:rPr>
              <a:t>    </a:t>
            </a:r>
            <a:r>
              <a:rPr lang="zh-CN" altLang="en-US" sz="3200" b="1" dirty="0">
                <a:solidFill>
                  <a:srgbClr val="000066"/>
                </a:solidFill>
                <a:latin typeface="华文中宋" panose="02010600040101010101" pitchFamily="2" charset="-122"/>
                <a:ea typeface="华文中宋" panose="0201060004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533299" y="553484"/>
            <a:ext cx="7758112" cy="1200329"/>
          </a:xfrm>
          <a:prstGeom prst="rect">
            <a:avLst/>
          </a:prstGeom>
          <a:noFill/>
          <a:ln w="9525">
            <a:noFill/>
            <a:miter lim="800000"/>
          </a:ln>
        </p:spPr>
        <p:txBody>
          <a:bodyPr>
            <a:spAutoFit/>
          </a:bodyPr>
          <a:lstStyle/>
          <a:p>
            <a:pPr>
              <a:spcBef>
                <a:spcPct val="50000"/>
              </a:spcBef>
            </a:pPr>
            <a:r>
              <a:rPr lang="en-US" sz="4400" b="1" dirty="0">
                <a:solidFill>
                  <a:srgbClr val="FF0066"/>
                </a:solidFill>
                <a:latin typeface="Times New Roman" panose="02020603050405020304" pitchFamily="18" charset="0"/>
                <a:ea typeface="方正舒体" pitchFamily="2" charset="-122"/>
              </a:rPr>
              <a:t> </a:t>
            </a:r>
            <a:r>
              <a:rPr lang="en-US" sz="2800" dirty="0" smtClean="0">
                <a:latin typeface="宋体" panose="02010600030101010101" pitchFamily="2" charset="-122"/>
                <a:ea typeface="宋体" panose="02010600030101010101" pitchFamily="2" charset="-122"/>
              </a:rPr>
              <a:t>2.</a:t>
            </a:r>
            <a:r>
              <a:rPr lang="zh-CN" altLang="en-US" sz="2800" dirty="0" smtClean="0">
                <a:latin typeface="宋体" panose="02010600030101010101" pitchFamily="2" charset="-122"/>
                <a:ea typeface="宋体" panose="02010600030101010101" pitchFamily="2" charset="-122"/>
              </a:rPr>
              <a:t>扩散现象：不同物质相互接触时彼此进入对方的现象叫扩散</a:t>
            </a:r>
            <a:r>
              <a:rPr lang="en-US" altLang="zh-CN" sz="2800" dirty="0" smtClean="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
        <p:nvSpPr>
          <p:cNvPr id="3" name="Rectangle 25"/>
          <p:cNvSpPr txBox="1">
            <a:spLocks noChangeArrowheads="1"/>
          </p:cNvSpPr>
          <p:nvPr/>
        </p:nvSpPr>
        <p:spPr>
          <a:xfrm>
            <a:off x="1502099" y="1907397"/>
            <a:ext cx="8077200"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000" b="1" noProof="0" dirty="0" smtClean="0">
                <a:solidFill>
                  <a:srgbClr val="0033CC"/>
                </a:solidFill>
                <a:effectLst>
                  <a:outerShdw blurRad="38100" dist="38100" dir="2700000" algn="tl">
                    <a:srgbClr val="000000"/>
                  </a:outerShdw>
                </a:effectLst>
                <a:latin typeface="+mn-ea"/>
              </a:rPr>
              <a:t>（</a:t>
            </a:r>
            <a:r>
              <a:rPr lang="en-US" altLang="zh-CN" sz="2000" b="1" noProof="0" dirty="0" smtClean="0">
                <a:solidFill>
                  <a:srgbClr val="0033CC"/>
                </a:solidFill>
                <a:effectLst>
                  <a:outerShdw blurRad="38100" dist="38100" dir="2700000" algn="tl">
                    <a:srgbClr val="000000"/>
                  </a:outerShdw>
                </a:effectLst>
                <a:latin typeface="+mn-ea"/>
              </a:rPr>
              <a:t>1</a:t>
            </a:r>
            <a:r>
              <a:rPr lang="zh-CN" altLang="en-US" sz="2000" b="1" noProof="0" dirty="0" smtClean="0">
                <a:solidFill>
                  <a:srgbClr val="0033CC"/>
                </a:solidFill>
                <a:effectLst>
                  <a:outerShdw blurRad="38100" dist="38100" dir="2700000" algn="tl">
                    <a:srgbClr val="000000"/>
                  </a:outerShdw>
                </a:effectLst>
                <a:latin typeface="+mn-ea"/>
              </a:rPr>
              <a:t>）</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扩散发生的条件：不同物质，相互接触</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4" name="Rectangle 25"/>
          <p:cNvSpPr txBox="1">
            <a:spLocks noChangeArrowheads="1"/>
          </p:cNvSpPr>
          <p:nvPr/>
        </p:nvSpPr>
        <p:spPr>
          <a:xfrm>
            <a:off x="1486547" y="2544989"/>
            <a:ext cx="5931289"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(2)</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扩散发生的</a:t>
            </a: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原因</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：分子的无规则运动</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5" name="Rectangle 25"/>
          <p:cNvSpPr txBox="1">
            <a:spLocks noChangeArrowheads="1"/>
          </p:cNvSpPr>
          <p:nvPr/>
        </p:nvSpPr>
        <p:spPr>
          <a:xfrm>
            <a:off x="1470997" y="3210576"/>
            <a:ext cx="6749273" cy="988202"/>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(3)</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扩散现象表明：一切物体的分子都在不停地做无规则运动</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间接地证明了分子间有间隙</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6" name="Rectangle 25"/>
          <p:cNvSpPr txBox="1">
            <a:spLocks noChangeArrowheads="1"/>
          </p:cNvSpPr>
          <p:nvPr/>
        </p:nvSpPr>
        <p:spPr>
          <a:xfrm>
            <a:off x="1483437" y="4491979"/>
            <a:ext cx="6764824" cy="988202"/>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(4)</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影响扩散快慢的因素</a:t>
            </a: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：温度越高，扩散越快，温度越低，扩散越慢</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amond(in)">
                                      <p:cBhvr>
                                        <p:cTn id="17" dur="20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1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diamond(in)">
                                      <p:cBhvr>
                                        <p:cTn id="2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3" grpId="1" build="p" autoUpdateAnimBg="0"/>
      <p:bldP spid="3" grpId="2" build="p" autoUpdateAnimBg="0"/>
      <p:bldP spid="3" grpId="3" build="p" autoUpdateAnimBg="0"/>
      <p:bldP spid="3" grpId="4" build="p" autoUpdateAnimBg="0"/>
      <p:bldP spid="3" grpId="5" build="p" autoUpdateAnimBg="0"/>
      <p:bldP spid="3" grpId="6" build="p" autoUpdateAnimBg="0"/>
      <p:bldP spid="3" grpId="7" build="p" autoUpdateAnimBg="0"/>
      <p:bldP spid="3" grpId="8" build="p" autoUpdateAnimBg="0"/>
      <p:bldP spid="3" grpId="9" build="p" autoUpdateAnimBg="0"/>
      <p:bldP spid="3" grpId="10" build="p" autoUpdateAnimBg="0"/>
      <p:bldP spid="4" grpId="0" build="p" autoUpdateAnimBg="0"/>
      <p:bldP spid="4" grpId="1" build="p" autoUpdateAnimBg="0"/>
      <p:bldP spid="4" grpId="2" build="p" autoUpdateAnimBg="0"/>
      <p:bldP spid="4" grpId="3" build="p" autoUpdateAnimBg="0"/>
      <p:bldP spid="4" grpId="4" build="p" autoUpdateAnimBg="0"/>
      <p:bldP spid="4" grpId="5" build="p" autoUpdateAnimBg="0"/>
      <p:bldP spid="4" grpId="6" build="p" autoUpdateAnimBg="0"/>
      <p:bldP spid="4" grpId="7" build="p" autoUpdateAnimBg="0"/>
      <p:bldP spid="4" grpId="8" build="p" autoUpdateAnimBg="0"/>
      <p:bldP spid="4" grpId="9" build="p" autoUpdateAnimBg="0"/>
      <p:bldP spid="4" grpId="10" build="p" autoUpdateAnimBg="0"/>
      <p:bldP spid="5" grpId="0" build="p" autoUpdateAnimBg="0"/>
      <p:bldP spid="5" grpId="1" build="p" autoUpdateAnimBg="0"/>
      <p:bldP spid="5" grpId="2" build="p" autoUpdateAnimBg="0"/>
      <p:bldP spid="5" grpId="3" build="p" autoUpdateAnimBg="0"/>
      <p:bldP spid="5" grpId="4" build="p" autoUpdateAnimBg="0"/>
      <p:bldP spid="5" grpId="5" build="p" autoUpdateAnimBg="0"/>
      <p:bldP spid="5" grpId="6" build="p" autoUpdateAnimBg="0"/>
      <p:bldP spid="5" grpId="7" build="p" autoUpdateAnimBg="0"/>
      <p:bldP spid="5" grpId="8" build="p" autoUpdateAnimBg="0"/>
      <p:bldP spid="5" grpId="9" build="p" autoUpdateAnimBg="0"/>
      <p:bldP spid="5" grpId="10" build="p" autoUpdateAnimBg="0"/>
      <p:bldP spid="6" grpId="0" build="p" autoUpdateAnimBg="0"/>
      <p:bldP spid="6" grpId="1" build="p" autoUpdateAnimBg="0"/>
      <p:bldP spid="6" grpId="2" build="p" autoUpdateAnimBg="0"/>
      <p:bldP spid="6" grpId="3" build="p" autoUpdateAnimBg="0"/>
      <p:bldP spid="6" grpId="4" build="p" autoUpdateAnimBg="0"/>
      <p:bldP spid="6" grpId="5" build="p" autoUpdateAnimBg="0"/>
      <p:bldP spid="6" grpId="6" build="p" autoUpdateAnimBg="0"/>
      <p:bldP spid="6" grpId="7" build="p" autoUpdateAnimBg="0"/>
      <p:bldP spid="6" grpId="8" build="p" autoUpdateAnimBg="0"/>
      <p:bldP spid="6" grpId="9" build="p" autoUpdateAnimBg="0"/>
      <p:bldP spid="6" grpId="1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579952" y="572145"/>
            <a:ext cx="7758112" cy="769441"/>
          </a:xfrm>
          <a:prstGeom prst="rect">
            <a:avLst/>
          </a:prstGeom>
          <a:noFill/>
          <a:ln w="9525">
            <a:noFill/>
            <a:miter lim="800000"/>
          </a:ln>
        </p:spPr>
        <p:txBody>
          <a:bodyPr>
            <a:spAutoFit/>
          </a:bodyPr>
          <a:lstStyle/>
          <a:p>
            <a:pPr>
              <a:spcBef>
                <a:spcPct val="50000"/>
              </a:spcBef>
            </a:pPr>
            <a:r>
              <a:rPr lang="en-US" sz="4400" b="1" dirty="0">
                <a:solidFill>
                  <a:srgbClr val="FF0066"/>
                </a:solidFill>
                <a:latin typeface="Times New Roman" panose="02020603050405020304" pitchFamily="18" charset="0"/>
                <a:ea typeface="方正舒体" pitchFamily="2" charset="-122"/>
              </a:rPr>
              <a:t> </a:t>
            </a:r>
            <a:r>
              <a:rPr lang="en-US" sz="2800" dirty="0" smtClean="0">
                <a:latin typeface="宋体" panose="02010600030101010101" pitchFamily="2" charset="-122"/>
                <a:ea typeface="宋体" panose="02010600030101010101" pitchFamily="2" charset="-122"/>
              </a:rPr>
              <a:t>3.</a:t>
            </a:r>
            <a:r>
              <a:rPr lang="zh-CN" altLang="en-US" sz="2800" dirty="0" smtClean="0">
                <a:latin typeface="宋体" panose="02010600030101010101" pitchFamily="2" charset="-122"/>
                <a:ea typeface="宋体" panose="02010600030101010101" pitchFamily="2" charset="-122"/>
              </a:rPr>
              <a:t>分子间同时存在着相互作用的引力和斥力</a:t>
            </a:r>
            <a:r>
              <a:rPr lang="en-US" altLang="zh-CN" sz="2800" dirty="0" smtClean="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
        <p:nvSpPr>
          <p:cNvPr id="3" name="Rectangle 25"/>
          <p:cNvSpPr txBox="1">
            <a:spLocks noChangeArrowheads="1"/>
          </p:cNvSpPr>
          <p:nvPr/>
        </p:nvSpPr>
        <p:spPr>
          <a:xfrm>
            <a:off x="1520760" y="1496850"/>
            <a:ext cx="8077200"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0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en-US" altLang="zh-CN" sz="20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1</a:t>
            </a:r>
            <a:r>
              <a:rPr lang="zh-CN" altLang="en-US" sz="20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物体很难被拉开，说明分子之间存在引力</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4" name="Rectangle 25"/>
          <p:cNvSpPr txBox="1">
            <a:spLocks noChangeArrowheads="1"/>
          </p:cNvSpPr>
          <p:nvPr/>
        </p:nvSpPr>
        <p:spPr>
          <a:xfrm>
            <a:off x="1542531" y="2218416"/>
            <a:ext cx="8077200"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000" b="1" noProof="0"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en-US" altLang="zh-CN" sz="2000" b="1" noProof="0"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2</a:t>
            </a:r>
            <a:r>
              <a:rPr lang="zh-CN" altLang="en-US" sz="2000" b="1" noProof="0"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kumimoji="0" lang="zh-CN" altLang="en-US"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物体很难被压缩，说明分子之间存在斥力</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5" name="Rectangle 25"/>
          <p:cNvSpPr txBox="1">
            <a:spLocks noChangeArrowheads="1"/>
          </p:cNvSpPr>
          <p:nvPr/>
        </p:nvSpPr>
        <p:spPr>
          <a:xfrm>
            <a:off x="1545640" y="2939983"/>
            <a:ext cx="8214179" cy="1156156"/>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000" b="1" noProof="0"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en-US" altLang="zh-CN" sz="20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3</a:t>
            </a:r>
            <a:r>
              <a:rPr lang="zh-CN" altLang="en-US" sz="2000" b="1" noProof="0"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）分子之间的引力和斥力，总是同时存在的，只是由于分子间的距离不同而显示的作用效果不同</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grpSp>
        <p:nvGrpSpPr>
          <p:cNvPr id="6" name="Group 3"/>
          <p:cNvGrpSpPr/>
          <p:nvPr/>
        </p:nvGrpSpPr>
        <p:grpSpPr bwMode="auto">
          <a:xfrm>
            <a:off x="1831392" y="4201530"/>
            <a:ext cx="6967375" cy="2264584"/>
            <a:chOff x="0" y="0"/>
            <a:chExt cx="5001" cy="1979"/>
          </a:xfrm>
        </p:grpSpPr>
        <p:pic>
          <p:nvPicPr>
            <p:cNvPr id="7" name="Picture 4" descr="13-1-5"/>
            <p:cNvPicPr>
              <a:picLocks noChangeAspect="1" noChangeArrowheads="1"/>
            </p:cNvPicPr>
            <p:nvPr/>
          </p:nvPicPr>
          <p:blipFill>
            <a:blip r:embed="rId2"/>
            <a:srcRect/>
            <a:stretch>
              <a:fillRect/>
            </a:stretch>
          </p:blipFill>
          <p:spPr bwMode="auto">
            <a:xfrm>
              <a:off x="0" y="0"/>
              <a:ext cx="1787" cy="1652"/>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pic>
          <p:nvPicPr>
            <p:cNvPr id="8" name="Picture 5" descr="13-1-6"/>
            <p:cNvPicPr>
              <a:picLocks noChangeArrowheads="1"/>
            </p:cNvPicPr>
            <p:nvPr/>
          </p:nvPicPr>
          <p:blipFill>
            <a:blip r:embed="rId3"/>
            <a:srcRect/>
            <a:stretch>
              <a:fillRect/>
            </a:stretch>
          </p:blipFill>
          <p:spPr bwMode="auto">
            <a:xfrm>
              <a:off x="3612" y="2"/>
              <a:ext cx="1374" cy="1671"/>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pic>
          <p:nvPicPr>
            <p:cNvPr id="9" name="Picture 6" descr="13-1-7-1"/>
            <p:cNvPicPr>
              <a:picLocks noChangeAspect="1" noChangeArrowheads="1"/>
            </p:cNvPicPr>
            <p:nvPr/>
          </p:nvPicPr>
          <p:blipFill>
            <a:blip r:embed="rId4"/>
            <a:srcRect/>
            <a:stretch>
              <a:fillRect/>
            </a:stretch>
          </p:blipFill>
          <p:spPr bwMode="auto">
            <a:xfrm>
              <a:off x="1956" y="2"/>
              <a:ext cx="1369" cy="1644"/>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sp>
          <p:nvSpPr>
            <p:cNvPr id="10" name="TextBox 2"/>
            <p:cNvSpPr txBox="1">
              <a:spLocks noChangeArrowheads="1"/>
            </p:cNvSpPr>
            <p:nvPr/>
          </p:nvSpPr>
          <p:spPr bwMode="auto">
            <a:xfrm>
              <a:off x="69" y="1681"/>
              <a:ext cx="1684" cy="298"/>
            </a:xfrm>
            <a:prstGeom prst="rect">
              <a:avLst/>
            </a:prstGeom>
            <a:noFill/>
            <a:ln w="9525">
              <a:noFill/>
              <a:miter lim="800000"/>
            </a:ln>
            <a:effectLst/>
          </p:spPr>
          <p:txBody>
            <a:bodyPr>
              <a:spAutoFit/>
            </a:bodyPr>
            <a:lstStyle/>
            <a:p>
              <a:pPr>
                <a:lnSpc>
                  <a:spcPct val="125000"/>
                </a:lnSpc>
              </a:pPr>
              <a:r>
                <a:rPr lang="zh-CN" altLang="en-US" sz="2000">
                  <a:solidFill>
                    <a:schemeClr val="tx2"/>
                  </a:solidFill>
                  <a:latin typeface="宋体" panose="02010600030101010101" pitchFamily="2" charset="-122"/>
                </a:rPr>
                <a:t>固体分子间距</a:t>
              </a:r>
            </a:p>
          </p:txBody>
        </p:sp>
        <p:sp>
          <p:nvSpPr>
            <p:cNvPr id="11" name="TextBox 2"/>
            <p:cNvSpPr txBox="1">
              <a:spLocks noChangeArrowheads="1"/>
            </p:cNvSpPr>
            <p:nvPr/>
          </p:nvSpPr>
          <p:spPr bwMode="auto">
            <a:xfrm>
              <a:off x="1883" y="1681"/>
              <a:ext cx="1559" cy="298"/>
            </a:xfrm>
            <a:prstGeom prst="rect">
              <a:avLst/>
            </a:prstGeom>
            <a:noFill/>
            <a:ln w="9525">
              <a:noFill/>
              <a:miter lim="800000"/>
            </a:ln>
            <a:effectLst/>
          </p:spPr>
          <p:txBody>
            <a:bodyPr>
              <a:spAutoFit/>
            </a:bodyPr>
            <a:lstStyle/>
            <a:p>
              <a:pPr>
                <a:lnSpc>
                  <a:spcPct val="125000"/>
                </a:lnSpc>
              </a:pPr>
              <a:r>
                <a:rPr lang="zh-CN" altLang="en-US" sz="2000">
                  <a:solidFill>
                    <a:schemeClr val="tx2"/>
                  </a:solidFill>
                  <a:latin typeface="宋体" panose="02010600030101010101" pitchFamily="2" charset="-122"/>
                </a:rPr>
                <a:t>液体分子间距</a:t>
              </a:r>
            </a:p>
          </p:txBody>
        </p:sp>
        <p:sp>
          <p:nvSpPr>
            <p:cNvPr id="12" name="TextBox 2"/>
            <p:cNvSpPr txBox="1">
              <a:spLocks noChangeArrowheads="1"/>
            </p:cNvSpPr>
            <p:nvPr/>
          </p:nvSpPr>
          <p:spPr bwMode="auto">
            <a:xfrm>
              <a:off x="3669" y="1675"/>
              <a:ext cx="1332" cy="298"/>
            </a:xfrm>
            <a:prstGeom prst="rect">
              <a:avLst/>
            </a:prstGeom>
            <a:noFill/>
            <a:ln w="9525">
              <a:noFill/>
              <a:miter lim="800000"/>
            </a:ln>
            <a:effectLst/>
          </p:spPr>
          <p:txBody>
            <a:bodyPr>
              <a:spAutoFit/>
            </a:bodyPr>
            <a:lstStyle/>
            <a:p>
              <a:pPr>
                <a:lnSpc>
                  <a:spcPct val="125000"/>
                </a:lnSpc>
              </a:pPr>
              <a:r>
                <a:rPr lang="zh-CN" altLang="en-US" sz="2000">
                  <a:solidFill>
                    <a:schemeClr val="tx2"/>
                  </a:solidFill>
                  <a:latin typeface="宋体" panose="02010600030101010101" pitchFamily="2" charset="-122"/>
                </a:rPr>
                <a:t>气体分子间距</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amond(in)">
                                      <p:cBhvr>
                                        <p:cTn id="17" dur="20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3" grpId="1" build="p" autoUpdateAnimBg="0"/>
      <p:bldP spid="3" grpId="2" build="p" autoUpdateAnimBg="0"/>
      <p:bldP spid="3" grpId="3" build="p" autoUpdateAnimBg="0"/>
      <p:bldP spid="3" grpId="4" build="p" autoUpdateAnimBg="0"/>
      <p:bldP spid="3" grpId="5" build="p" autoUpdateAnimBg="0"/>
      <p:bldP spid="3" grpId="6" build="p" autoUpdateAnimBg="0"/>
      <p:bldP spid="3" grpId="7" build="p" autoUpdateAnimBg="0"/>
      <p:bldP spid="3" grpId="8" build="p" autoUpdateAnimBg="0"/>
      <p:bldP spid="3" grpId="9" build="p" autoUpdateAnimBg="0"/>
      <p:bldP spid="3" grpId="10" build="p" autoUpdateAnimBg="0"/>
      <p:bldP spid="4" grpId="0" build="p" autoUpdateAnimBg="0"/>
      <p:bldP spid="4" grpId="1" build="p" autoUpdateAnimBg="0"/>
      <p:bldP spid="4" grpId="2" build="p" autoUpdateAnimBg="0"/>
      <p:bldP spid="4" grpId="3" build="p" autoUpdateAnimBg="0"/>
      <p:bldP spid="4" grpId="4" build="p" autoUpdateAnimBg="0"/>
      <p:bldP spid="4" grpId="5" build="p" autoUpdateAnimBg="0"/>
      <p:bldP spid="4" grpId="6" build="p" autoUpdateAnimBg="0"/>
      <p:bldP spid="4" grpId="7" build="p" autoUpdateAnimBg="0"/>
      <p:bldP spid="4" grpId="8" build="p" autoUpdateAnimBg="0"/>
      <p:bldP spid="4" grpId="9" build="p" autoUpdateAnimBg="0"/>
      <p:bldP spid="4" grpId="10" build="p" autoUpdateAnimBg="0"/>
      <p:bldP spid="5" grpId="0" build="p" autoUpdateAnimBg="0"/>
      <p:bldP spid="5" grpId="1" build="p" autoUpdateAnimBg="0"/>
      <p:bldP spid="5" grpId="2" build="p" autoUpdateAnimBg="0"/>
      <p:bldP spid="5" grpId="3" build="p" autoUpdateAnimBg="0"/>
      <p:bldP spid="5" grpId="4" build="p" autoUpdateAnimBg="0"/>
      <p:bldP spid="5" grpId="5" build="p" autoUpdateAnimBg="0"/>
      <p:bldP spid="5" grpId="6" build="p" autoUpdateAnimBg="0"/>
      <p:bldP spid="5" grpId="7" build="p" autoUpdateAnimBg="0"/>
      <p:bldP spid="5" grpId="8" build="p" autoUpdateAnimBg="0"/>
      <p:bldP spid="5" grpId="9" build="p" autoUpdateAnimBg="0"/>
      <p:bldP spid="5" grpId="1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280946" y="647409"/>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考点二  内能 </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3" name="Picture 2" descr="3367900_153428034472_2"/>
          <p:cNvPicPr>
            <a:picLocks noChangeAspect="1" noChangeArrowheads="1"/>
          </p:cNvPicPr>
          <p:nvPr/>
        </p:nvPicPr>
        <p:blipFill>
          <a:blip r:embed="rId2"/>
          <a:srcRect/>
          <a:stretch>
            <a:fillRect/>
          </a:stretch>
        </p:blipFill>
        <p:spPr bwMode="auto">
          <a:xfrm>
            <a:off x="2053575" y="1515186"/>
            <a:ext cx="7467321" cy="3131457"/>
          </a:xfrm>
          <a:prstGeom prst="rect">
            <a:avLst/>
          </a:prstGeom>
          <a:noFill/>
          <a:ln w="25400" cap="flat" cmpd="sng">
            <a:solidFill>
              <a:schemeClr val="tx2"/>
            </a:solidFill>
            <a:miter lim="800000"/>
            <a:headEnd/>
            <a:tailEnd/>
          </a:ln>
          <a:effectLst/>
        </p:spPr>
      </p:pic>
      <p:sp>
        <p:nvSpPr>
          <p:cNvPr id="4" name="Rectangle 4"/>
          <p:cNvSpPr>
            <a:spLocks noChangeArrowheads="1"/>
          </p:cNvSpPr>
          <p:nvPr/>
        </p:nvSpPr>
        <p:spPr bwMode="auto">
          <a:xfrm>
            <a:off x="3848587" y="5091372"/>
            <a:ext cx="6524625" cy="604837"/>
          </a:xfrm>
          <a:prstGeom prst="rect">
            <a:avLst/>
          </a:prstGeom>
          <a:noFill/>
          <a:ln w="9525">
            <a:noFill/>
            <a:miter lim="800000"/>
          </a:ln>
          <a:effectLst/>
        </p:spPr>
        <p:txBody>
          <a:bodyPr>
            <a:spAutoFit/>
          </a:bodyPr>
          <a:lstStyle/>
          <a:p>
            <a:pPr eaLnBrk="0" hangingPunct="0">
              <a:lnSpc>
                <a:spcPct val="120000"/>
              </a:lnSpc>
            </a:pPr>
            <a:r>
              <a:rPr lang="zh-CN" altLang="en-US" sz="2800" b="1" dirty="0">
                <a:solidFill>
                  <a:srgbClr val="0066CC"/>
                </a:solidFill>
                <a:latin typeface="宋体" panose="02010600030101010101" pitchFamily="2" charset="-122"/>
              </a:rPr>
              <a:t>　　冰山有内能吗？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1841565" y="631339"/>
            <a:ext cx="2519363" cy="519112"/>
          </a:xfrm>
          <a:prstGeom prst="rect">
            <a:avLst/>
          </a:prstGeom>
          <a:noFill/>
          <a:ln w="9525">
            <a:noFill/>
            <a:miter lim="800000"/>
          </a:ln>
          <a:effectLst/>
        </p:spPr>
        <p:txBody>
          <a:bodyPr>
            <a:spAutoFit/>
          </a:bodyPr>
          <a:lstStyle/>
          <a:p>
            <a:pPr eaLnBrk="0" hangingPunct="0"/>
            <a:r>
              <a:rPr lang="en-US" altLang="zh-CN" sz="2800" b="1" dirty="0" smtClean="0">
                <a:solidFill>
                  <a:schemeClr val="tx2"/>
                </a:solidFill>
                <a:latin typeface="Times New Roman" panose="02020603050405020304" pitchFamily="18" charset="0"/>
              </a:rPr>
              <a:t>1</a:t>
            </a:r>
            <a:r>
              <a:rPr lang="zh-CN" altLang="en-US" sz="2800" b="1" dirty="0" smtClean="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物体的内能</a:t>
            </a:r>
          </a:p>
        </p:txBody>
      </p:sp>
      <p:sp>
        <p:nvSpPr>
          <p:cNvPr id="3" name="Rectangle 4"/>
          <p:cNvSpPr>
            <a:spLocks noChangeArrowheads="1"/>
          </p:cNvSpPr>
          <p:nvPr/>
        </p:nvSpPr>
        <p:spPr bwMode="auto">
          <a:xfrm>
            <a:off x="1271555" y="1313737"/>
            <a:ext cx="8338976" cy="954107"/>
          </a:xfrm>
          <a:prstGeom prst="rect">
            <a:avLst/>
          </a:prstGeom>
          <a:noFill/>
          <a:ln w="9525">
            <a:noFill/>
            <a:miter lim="800000"/>
          </a:ln>
          <a:effectLst/>
        </p:spPr>
        <p:txBody>
          <a:bodyPr wrap="square">
            <a:spAutoFit/>
          </a:bodyPr>
          <a:lstStyle/>
          <a:p>
            <a:pPr eaLnBrk="0" hangingPunct="0"/>
            <a:r>
              <a:rPr lang="zh-CN" altLang="en-US" sz="2800" b="1" dirty="0">
                <a:latin typeface="楷体_GB2312" panose="02010609030101010101" pitchFamily="1" charset="-122"/>
                <a:ea typeface="楷体_GB2312" panose="02010609030101010101" pitchFamily="1" charset="-122"/>
              </a:rPr>
              <a:t>　　</a:t>
            </a:r>
            <a:r>
              <a:rPr lang="zh-CN" altLang="en-US" sz="2800" b="1" dirty="0">
                <a:solidFill>
                  <a:srgbClr val="0000FF"/>
                </a:solidFill>
                <a:latin typeface="宋体" panose="02010600030101010101" pitchFamily="2" charset="-122"/>
              </a:rPr>
              <a:t>构成物体的所有分子，其热运动的动能与分</a:t>
            </a:r>
            <a:r>
              <a:rPr lang="zh-CN" altLang="en-US" sz="2800" b="1" dirty="0" smtClean="0">
                <a:solidFill>
                  <a:srgbClr val="0000FF"/>
                </a:solidFill>
                <a:latin typeface="宋体" panose="02010600030101010101" pitchFamily="2" charset="-122"/>
              </a:rPr>
              <a:t>子    势</a:t>
            </a:r>
            <a:r>
              <a:rPr lang="zh-CN" altLang="en-US" sz="2800" b="1" dirty="0">
                <a:solidFill>
                  <a:srgbClr val="0000FF"/>
                </a:solidFill>
                <a:latin typeface="宋体" panose="02010600030101010101" pitchFamily="2" charset="-122"/>
              </a:rPr>
              <a:t>能的总和，叫做物体的内</a:t>
            </a:r>
            <a:r>
              <a:rPr lang="zh-CN" altLang="en-US" sz="2800" b="1" dirty="0" smtClean="0">
                <a:solidFill>
                  <a:srgbClr val="0000FF"/>
                </a:solidFill>
                <a:latin typeface="宋体" panose="02010600030101010101" pitchFamily="2" charset="-122"/>
              </a:rPr>
              <a:t>能</a:t>
            </a:r>
            <a:r>
              <a:rPr lang="en-US" altLang="zh-CN" sz="2800" b="1" dirty="0" smtClean="0">
                <a:solidFill>
                  <a:srgbClr val="0000FF"/>
                </a:solidFill>
                <a:latin typeface="宋体" panose="02010600030101010101" pitchFamily="2" charset="-122"/>
              </a:rPr>
              <a:t>.</a:t>
            </a:r>
          </a:p>
        </p:txBody>
      </p:sp>
      <p:sp>
        <p:nvSpPr>
          <p:cNvPr id="4" name="Rectangle 25"/>
          <p:cNvSpPr txBox="1">
            <a:spLocks noChangeArrowheads="1"/>
          </p:cNvSpPr>
          <p:nvPr/>
        </p:nvSpPr>
        <p:spPr>
          <a:xfrm>
            <a:off x="1334148" y="2299283"/>
            <a:ext cx="3900325"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1</a:t>
            </a: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）一切物体都有内能</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24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5" name="Rectangle 25"/>
          <p:cNvSpPr txBox="1">
            <a:spLocks noChangeArrowheads="1"/>
          </p:cNvSpPr>
          <p:nvPr/>
        </p:nvSpPr>
        <p:spPr>
          <a:xfrm>
            <a:off x="1355919" y="3002189"/>
            <a:ext cx="8049338" cy="78915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
                <a:schemeClr val="accent3">
                  <a:lumMod val="50000"/>
                </a:schemeClr>
              </a:buClr>
              <a:buSzTx/>
              <a:buFont typeface="Webdings" panose="05030102010509060703" pitchFamily="18" charset="2"/>
              <a:buChar char=""/>
              <a:defRPr/>
            </a:pP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a:t>
            </a:r>
            <a:r>
              <a:rPr lang="en-US" altLang="zh-CN"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2</a:t>
            </a:r>
            <a:r>
              <a:rPr lang="zh-CN" altLang="en-US" sz="2400" b="1" dirty="0" smtClean="0">
                <a:solidFill>
                  <a:srgbClr val="0033CC"/>
                </a:solidFill>
                <a:effectLst>
                  <a:outerShdw blurRad="38100" dist="38100" dir="2700000" algn="tl">
                    <a:srgbClr val="000000"/>
                  </a:outerShdw>
                </a:effectLst>
                <a:latin typeface="黑体" panose="02010600030101010101" pitchFamily="49" charset="-122"/>
                <a:ea typeface="华文中宋" panose="02010600040101010101" pitchFamily="2" charset="-122"/>
              </a:rPr>
              <a:t>）内能与温度的关系：同一物体温度越高，内能越大</a:t>
            </a:r>
            <a:r>
              <a:rPr kumimoji="0" lang="en-US" alt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rPr>
              <a:t>.</a:t>
            </a:r>
            <a:endParaRPr kumimoji="0" lang="zh-CN" sz="2400" b="1" i="0" u="none" strike="noStrike" kern="1200" cap="none" spc="0" normalizeH="0" baseline="0" noProof="0" dirty="0" smtClean="0">
              <a:ln>
                <a:noFill/>
              </a:ln>
              <a:solidFill>
                <a:srgbClr val="0033CC"/>
              </a:solidFill>
              <a:effectLst>
                <a:outerShdw blurRad="38100" dist="38100" dir="2700000" algn="tl">
                  <a:srgbClr val="000000"/>
                </a:outerShdw>
              </a:effectLst>
              <a:uLnTx/>
              <a:uFillTx/>
              <a:latin typeface="黑体" panose="02010600030101010101" pitchFamily="49" charset="-122"/>
              <a:ea typeface="华文中宋" panose="02010600040101010101" pitchFamily="2" charset="-122"/>
              <a:cs typeface="+mn-cs"/>
            </a:endParaRPr>
          </a:p>
          <a:p>
            <a:pPr marL="0" marR="0" lvl="0" indent="0" algn="l" defTabSz="914400" rtl="0" eaLnBrk="1" fontAlgn="auto" latinLnBrk="0" hangingPunct="1">
              <a:lnSpc>
                <a:spcPct val="150000"/>
              </a:lnSpc>
              <a:spcBef>
                <a:spcPts val="1000"/>
              </a:spcBef>
              <a:spcAft>
                <a:spcPts val="0"/>
              </a:spcAft>
              <a:buClr>
                <a:schemeClr val="accent3">
                  <a:lumMod val="50000"/>
                </a:schemeClr>
              </a:buClr>
              <a:buSzTx/>
              <a:buFontTx/>
              <a:buNone/>
              <a:defRPr/>
            </a:pPr>
            <a:endParaRPr kumimoji="0" lang="zh-CN" altLang="zh-CN" sz="1800" b="1" i="0" u="none" strike="noStrike" kern="1200" cap="none" spc="0" normalizeH="0" baseline="0" noProof="0" dirty="0">
              <a:ln>
                <a:noFill/>
              </a:ln>
              <a:solidFill>
                <a:schemeClr val="tx2"/>
              </a:solidFill>
              <a:effectLst/>
              <a:uLnTx/>
              <a:uFillTx/>
              <a:latin typeface="黑体" panose="02010600030101010101" pitchFamily="49" charset="-122"/>
              <a:ea typeface="华文中宋" panose="02010600040101010101" pitchFamily="2" charset="-122"/>
              <a:cs typeface="+mn-cs"/>
            </a:endParaRPr>
          </a:p>
        </p:txBody>
      </p:sp>
      <p:sp>
        <p:nvSpPr>
          <p:cNvPr id="6" name="TextBox 5"/>
          <p:cNvSpPr>
            <a:spLocks noChangeArrowheads="1"/>
          </p:cNvSpPr>
          <p:nvPr/>
        </p:nvSpPr>
        <p:spPr bwMode="auto">
          <a:xfrm>
            <a:off x="1339266" y="3862711"/>
            <a:ext cx="8137525" cy="2012950"/>
          </a:xfrm>
          <a:prstGeom prst="roundRect">
            <a:avLst>
              <a:gd name="adj" fmla="val 16667"/>
            </a:avLst>
          </a:prstGeom>
          <a:noFill/>
          <a:ln w="9525">
            <a:noFill/>
            <a:round/>
          </a:ln>
          <a:effectLst/>
        </p:spPr>
        <p:txBody>
          <a:bodyPr>
            <a:spAutoFit/>
          </a:bodyPr>
          <a:lstStyle/>
          <a:p>
            <a:pPr eaLnBrk="0" hangingPunct="0"/>
            <a:r>
              <a:rPr lang="zh-CN" altLang="en-US" sz="2800" b="1" dirty="0"/>
              <a:t>　　</a:t>
            </a:r>
            <a:r>
              <a:rPr lang="zh-CN" altLang="en-US" sz="2800" b="1" dirty="0">
                <a:solidFill>
                  <a:srgbClr val="D60093"/>
                </a:solidFill>
              </a:rPr>
              <a:t>机械能与整个物体的机械运动情况有关，内能与物体内部分子的热运动和分子间的相互作用情况有关，所以内能是不同于机械能的另一种形式的</a:t>
            </a:r>
            <a:r>
              <a:rPr lang="zh-CN" altLang="en-US" sz="2800" b="1" dirty="0" smtClean="0">
                <a:solidFill>
                  <a:srgbClr val="D60093"/>
                </a:solidFill>
              </a:rPr>
              <a:t>能</a:t>
            </a:r>
            <a:r>
              <a:rPr lang="en-US" altLang="zh-CN" sz="2800" b="1" dirty="0" smtClean="0">
                <a:solidFill>
                  <a:srgbClr val="D60093"/>
                </a:solidFill>
              </a:rPr>
              <a:t>.</a:t>
            </a:r>
            <a:endParaRPr lang="zh-CN" altLang="en-US" sz="2800" b="1" dirty="0">
              <a:solidFill>
                <a:srgbClr val="D60093"/>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amond(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P spid="4" grpId="1" build="p" autoUpdateAnimBg="0"/>
      <p:bldP spid="4" grpId="2" build="p" autoUpdateAnimBg="0"/>
      <p:bldP spid="4" grpId="3" build="p" autoUpdateAnimBg="0"/>
      <p:bldP spid="4" grpId="4" build="p" autoUpdateAnimBg="0"/>
      <p:bldP spid="4" grpId="5" build="p" autoUpdateAnimBg="0"/>
      <p:bldP spid="4" grpId="6" build="p" autoUpdateAnimBg="0"/>
      <p:bldP spid="4" grpId="7" build="p" autoUpdateAnimBg="0"/>
      <p:bldP spid="4" grpId="8" build="p" autoUpdateAnimBg="0"/>
      <p:bldP spid="4" grpId="9" build="p" autoUpdateAnimBg="0"/>
      <p:bldP spid="4" grpId="10" build="p" autoUpdateAnimBg="0"/>
      <p:bldP spid="5" grpId="0" build="p" autoUpdateAnimBg="0"/>
      <p:bldP spid="5" grpId="1" build="p" autoUpdateAnimBg="0"/>
      <p:bldP spid="5" grpId="2" build="p" autoUpdateAnimBg="0"/>
      <p:bldP spid="5" grpId="3" build="p" autoUpdateAnimBg="0"/>
      <p:bldP spid="5" grpId="4" build="p" autoUpdateAnimBg="0"/>
      <p:bldP spid="5" grpId="5" build="p" autoUpdateAnimBg="0"/>
      <p:bldP spid="5" grpId="6" build="p" autoUpdateAnimBg="0"/>
      <p:bldP spid="5" grpId="7" build="p" autoUpdateAnimBg="0"/>
      <p:bldP spid="5" grpId="8" build="p" autoUpdateAnimBg="0"/>
      <p:bldP spid="5" grpId="9" build="p" autoUpdateAnimBg="0"/>
      <p:bldP spid="5" grpId="10" build="p"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10、12、18、19、20、25、27"/>
  <p:tag name="KSO_WM_TEMPLATE_CATEGORY" val="custom"/>
  <p:tag name="KSO_WM_TEMPLATE_INDEX" val="160410"/>
  <p:tag name="KSO_WM_TAG_VERSION" val="1.0"/>
  <p:tag name="KSO_WM_SLIDE_ID" val="custom160410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10"/>
  <p:tag name="KSO_WM_UNIT_ID" val="custom160410_1*a*1"/>
  <p:tag name="KSO_WM_UNIT_TYPE" val="a"/>
  <p:tag name="KSO_WM_UNIT_INDEX" val="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2249</Words>
  <Application>WPS 演示</Application>
  <PresentationFormat>自定义</PresentationFormat>
  <Paragraphs>185</Paragraphs>
  <Slides>32</Slides>
  <Notes>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Snowman</cp:lastModifiedBy>
  <cp:revision>155</cp:revision>
  <dcterms:created xsi:type="dcterms:W3CDTF">2016-07-20T08:49:00Z</dcterms:created>
  <dcterms:modified xsi:type="dcterms:W3CDTF">2017-10-30T23:18:29Z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